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2.xml" ContentType="application/vnd.openxmlformats-officedocument.presentationml.slide+xml"/>
  <Override PartName="/ppt/slides/slide13.xml" ContentType="application/vnd.openxmlformats-officedocument.presentationml.slide+xml"/>
  <Override PartName="/ppt/presentation.xml" ContentType="application/vnd.openxmlformats-officedocument.presentationml.presentation.main+xml"/>
  <Override PartName="/ppt/slides/slide1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revisionInfo.xml" ContentType="application/vnd.ms-powerpoint.revisioninfo+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4" r:id="rId4"/>
  </p:sldMasterIdLst>
  <p:notesMasterIdLst>
    <p:notesMasterId r:id="rId18"/>
  </p:notesMasterIdLst>
  <p:sldIdLst>
    <p:sldId id="256" r:id="rId5"/>
    <p:sldId id="266" r:id="rId6"/>
    <p:sldId id="268" r:id="rId7"/>
    <p:sldId id="257" r:id="rId8"/>
    <p:sldId id="258" r:id="rId9"/>
    <p:sldId id="259" r:id="rId10"/>
    <p:sldId id="265" r:id="rId11"/>
    <p:sldId id="260" r:id="rId12"/>
    <p:sldId id="261" r:id="rId13"/>
    <p:sldId id="263" r:id="rId14"/>
    <p:sldId id="262" r:id="rId15"/>
    <p:sldId id="264"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10B3"/>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52635C-8778-419D-9EBF-4E1B23ACC389}" v="493" dt="2021-06-10T09:16:25.2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4660"/>
  </p:normalViewPr>
  <p:slideViewPr>
    <p:cSldViewPr snapToGrid="0">
      <p:cViewPr varScale="1">
        <p:scale>
          <a:sx n="82" d="100"/>
          <a:sy n="82" d="100"/>
        </p:scale>
        <p:origin x="114"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2C5197-4296-41EE-884C-2E2F30809B34}" type="datetimeFigureOut">
              <a:rPr lang="en-GB" smtClean="0"/>
              <a:t>10/06/2021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3A91EB-7DFE-40B3-9106-D59B4EA5639D}" type="slidenum">
              <a:rPr lang="en-GB" smtClean="0"/>
              <a:t>‹#›</a:t>
            </a:fld>
            <a:endParaRPr lang="en-GB"/>
          </a:p>
        </p:txBody>
      </p:sp>
    </p:spTree>
    <p:extLst>
      <p:ext uri="{BB962C8B-B14F-4D97-AF65-F5344CB8AC3E}">
        <p14:creationId xmlns:p14="http://schemas.microsoft.com/office/powerpoint/2010/main" val="1596734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25941C6-FA4E-48AE-8BF1-FAC189414456}" type="datetime1">
              <a:rPr lang="en-GB" smtClean="0"/>
              <a:t>10/06/2021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311BAB-F962-4CB0-9EAC-3B69188723F3}" type="slidenum">
              <a:rPr lang="en-GB" smtClean="0"/>
              <a:t>‹#›</a:t>
            </a:fld>
            <a:endParaRPr lang="en-GB"/>
          </a:p>
        </p:txBody>
      </p:sp>
    </p:spTree>
    <p:extLst>
      <p:ext uri="{BB962C8B-B14F-4D97-AF65-F5344CB8AC3E}">
        <p14:creationId xmlns:p14="http://schemas.microsoft.com/office/powerpoint/2010/main" val="13411846"/>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3374E8-1044-4212-A4D2-B42573634E82}" type="datetime1">
              <a:rPr lang="en-GB" smtClean="0"/>
              <a:t>10/06/2021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311BAB-F962-4CB0-9EAC-3B69188723F3}" type="slidenum">
              <a:rPr lang="en-GB" smtClean="0"/>
              <a:t>‹#›</a:t>
            </a:fld>
            <a:endParaRPr lang="en-GB"/>
          </a:p>
        </p:txBody>
      </p:sp>
    </p:spTree>
    <p:extLst>
      <p:ext uri="{BB962C8B-B14F-4D97-AF65-F5344CB8AC3E}">
        <p14:creationId xmlns:p14="http://schemas.microsoft.com/office/powerpoint/2010/main" val="3617745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C2DE318-B49E-41F8-BD4F-110B8615521B}" type="datetime1">
              <a:rPr lang="en-GB" smtClean="0"/>
              <a:t>10/06/2021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311BAB-F962-4CB0-9EAC-3B69188723F3}" type="slidenum">
              <a:rPr lang="en-GB" smtClean="0"/>
              <a:t>‹#›</a:t>
            </a:fld>
            <a:endParaRPr lang="en-GB"/>
          </a:p>
        </p:txBody>
      </p:sp>
    </p:spTree>
    <p:extLst>
      <p:ext uri="{BB962C8B-B14F-4D97-AF65-F5344CB8AC3E}">
        <p14:creationId xmlns:p14="http://schemas.microsoft.com/office/powerpoint/2010/main" val="1413396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FCB13F-DB9F-48D1-8CC7-A94DB51D1EAD}" type="datetime1">
              <a:rPr lang="en-GB" smtClean="0"/>
              <a:t>10/06/2021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311BAB-F962-4CB0-9EAC-3B69188723F3}" type="slidenum">
              <a:rPr lang="en-GB" smtClean="0"/>
              <a:t>‹#›</a:t>
            </a:fld>
            <a:endParaRPr lang="en-GB"/>
          </a:p>
        </p:txBody>
      </p:sp>
    </p:spTree>
    <p:extLst>
      <p:ext uri="{BB962C8B-B14F-4D97-AF65-F5344CB8AC3E}">
        <p14:creationId xmlns:p14="http://schemas.microsoft.com/office/powerpoint/2010/main" val="3725615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FD6C11-334C-4CBB-A017-84E62048A9C0}" type="datetime1">
              <a:rPr lang="en-GB" smtClean="0"/>
              <a:t>10/06/2021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311BAB-F962-4CB0-9EAC-3B69188723F3}" type="slidenum">
              <a:rPr lang="en-GB" smtClean="0"/>
              <a:t>‹#›</a:t>
            </a:fld>
            <a:endParaRPr lang="en-GB"/>
          </a:p>
        </p:txBody>
      </p:sp>
    </p:spTree>
    <p:extLst>
      <p:ext uri="{BB962C8B-B14F-4D97-AF65-F5344CB8AC3E}">
        <p14:creationId xmlns:p14="http://schemas.microsoft.com/office/powerpoint/2010/main" val="3827236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B5E2E1B-6016-418F-BA2D-0A851DAB9F0C}" type="datetime1">
              <a:rPr lang="en-GB" smtClean="0"/>
              <a:t>10/06/2021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311BAB-F962-4CB0-9EAC-3B69188723F3}" type="slidenum">
              <a:rPr lang="en-GB" smtClean="0"/>
              <a:t>‹#›</a:t>
            </a:fld>
            <a:endParaRPr lang="en-GB"/>
          </a:p>
        </p:txBody>
      </p:sp>
    </p:spTree>
    <p:extLst>
      <p:ext uri="{BB962C8B-B14F-4D97-AF65-F5344CB8AC3E}">
        <p14:creationId xmlns:p14="http://schemas.microsoft.com/office/powerpoint/2010/main" val="2557163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5092225-9BF6-4C38-A17E-8271ABA89866}" type="datetime1">
              <a:rPr lang="en-GB" smtClean="0"/>
              <a:t>10/06/2021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A311BAB-F962-4CB0-9EAC-3B69188723F3}" type="slidenum">
              <a:rPr lang="en-GB" smtClean="0"/>
              <a:t>‹#›</a:t>
            </a:fld>
            <a:endParaRPr lang="en-GB"/>
          </a:p>
        </p:txBody>
      </p:sp>
    </p:spTree>
    <p:extLst>
      <p:ext uri="{BB962C8B-B14F-4D97-AF65-F5344CB8AC3E}">
        <p14:creationId xmlns:p14="http://schemas.microsoft.com/office/powerpoint/2010/main" val="243576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2DE0212-EF50-40F0-A4DC-2313D5EC94DB}" type="datetime1">
              <a:rPr lang="en-GB" smtClean="0"/>
              <a:t>10/06/2021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311BAB-F962-4CB0-9EAC-3B69188723F3}" type="slidenum">
              <a:rPr lang="en-GB" smtClean="0"/>
              <a:t>‹#›</a:t>
            </a:fld>
            <a:endParaRPr lang="en-GB"/>
          </a:p>
        </p:txBody>
      </p:sp>
    </p:spTree>
    <p:extLst>
      <p:ext uri="{BB962C8B-B14F-4D97-AF65-F5344CB8AC3E}">
        <p14:creationId xmlns:p14="http://schemas.microsoft.com/office/powerpoint/2010/main" val="635237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5DAD19-8EEB-4573-A98E-E2E061FD4E82}" type="datetime1">
              <a:rPr lang="en-GB" smtClean="0"/>
              <a:t>10/06/2021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A311BAB-F962-4CB0-9EAC-3B69188723F3}" type="slidenum">
              <a:rPr lang="en-GB" smtClean="0"/>
              <a:t>‹#›</a:t>
            </a:fld>
            <a:endParaRPr lang="en-GB"/>
          </a:p>
        </p:txBody>
      </p:sp>
    </p:spTree>
    <p:extLst>
      <p:ext uri="{BB962C8B-B14F-4D97-AF65-F5344CB8AC3E}">
        <p14:creationId xmlns:p14="http://schemas.microsoft.com/office/powerpoint/2010/main" val="1319231947"/>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697D87-6774-4A13-AC41-12A1E430B80B}" type="datetime1">
              <a:rPr lang="en-GB" smtClean="0"/>
              <a:t>10/06/2021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311BAB-F962-4CB0-9EAC-3B69188723F3}" type="slidenum">
              <a:rPr lang="en-GB" smtClean="0"/>
              <a:t>‹#›</a:t>
            </a:fld>
            <a:endParaRPr lang="en-GB"/>
          </a:p>
        </p:txBody>
      </p:sp>
    </p:spTree>
    <p:extLst>
      <p:ext uri="{BB962C8B-B14F-4D97-AF65-F5344CB8AC3E}">
        <p14:creationId xmlns:p14="http://schemas.microsoft.com/office/powerpoint/2010/main" val="3516847128"/>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7E5144-F4D6-46E1-B38A-83A5C1A900B8}" type="datetime1">
              <a:rPr lang="en-GB" smtClean="0"/>
              <a:t>10/06/2021</a:t>
            </a:fld>
            <a:endParaRPr lang="en-GB"/>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311BAB-F962-4CB0-9EAC-3B69188723F3}" type="slidenum">
              <a:rPr lang="en-GB" smtClean="0"/>
              <a:t>‹#›</a:t>
            </a:fld>
            <a:endParaRPr lang="en-GB"/>
          </a:p>
        </p:txBody>
      </p:sp>
    </p:spTree>
    <p:extLst>
      <p:ext uri="{BB962C8B-B14F-4D97-AF65-F5344CB8AC3E}">
        <p14:creationId xmlns:p14="http://schemas.microsoft.com/office/powerpoint/2010/main" val="2948726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427BE-9DCE-44DA-A028-05483F396350}" type="datetime1">
              <a:rPr lang="en-GB" smtClean="0"/>
              <a:t>10/06/2021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311BAB-F962-4CB0-9EAC-3B69188723F3}" type="slidenum">
              <a:rPr lang="en-GB" smtClean="0"/>
              <a:t>‹#›</a:t>
            </a:fld>
            <a:endParaRPr lang="en-GB"/>
          </a:p>
        </p:txBody>
      </p:sp>
    </p:spTree>
    <p:extLst>
      <p:ext uri="{BB962C8B-B14F-4D97-AF65-F5344CB8AC3E}">
        <p14:creationId xmlns:p14="http://schemas.microsoft.com/office/powerpoint/2010/main" val="2755435642"/>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v.uk/government/publications/inclusive-communication/inclusive-language-words-to-use-and-avoid-when-writing-about-disability" TargetMode="External"/><Relationship Id="rId2" Type="http://schemas.openxmlformats.org/officeDocument/2006/relationships/hyperlink" Target="https://www.england.nhs.uk/learning-disabilities/about/get-involved/involving-people/making-information-and-the-words-we-use-accessible/"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s://craftsbyamanda.com/ladybug-painted-rocks/" TargetMode="External"/><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hyperlink" Target="https://onelittleproject.com/simple-cupcake-liner-flowers/" TargetMode="External"/><Relationship Id="rId2" Type="http://schemas.openxmlformats.org/officeDocument/2006/relationships/hyperlink" Target="https://www.whitehousecrafts.net/post/diy-paper-chain-rainbow-in-the-sky-wall-hanging" TargetMode="Externa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hyperlink" Target="https://innerchildfun.com/2013/04/recycled-crafts-for-kids-diy-key-wind-chime.html" TargetMode="External"/><Relationship Id="rId5" Type="http://schemas.openxmlformats.org/officeDocument/2006/relationships/image" Target="../media/image13.png"/><Relationship Id="rId10" Type="http://schemas.openxmlformats.org/officeDocument/2006/relationships/hyperlink" Target="https://www.whitehousecrafts.net/post/2019/08/02/colourful-pastel-pom-pom-paper-clips" TargetMode="External"/><Relationship Id="rId4" Type="http://schemas.openxmlformats.org/officeDocument/2006/relationships/image" Target="../media/image12.png"/><Relationship Id="rId9" Type="http://schemas.openxmlformats.org/officeDocument/2006/relationships/hyperlink" Target="Mencap-LDW-Activity-Pack-10pp.pdf" TargetMode="External"/><Relationship Id="rId1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https://www.mencap.org.uk/contact/contact_mencap_direct" TargetMode="External"/><Relationship Id="rId2" Type="http://schemas.openxmlformats.org/officeDocument/2006/relationships/hyperlink" Target="mailto:helpline@mencap.org.uk"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eventbrite.co.uk/e/an-afternoon-chat-show-hosted-by-people-with-learning-disabilities-tickets-156230316081"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youtu.be/9Tls8PyUVKc"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mencap.org.uk/learning-disability-explained/learning-disability-and-conditions"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mencap.org.uk/learning-disability-explained/research-and-statistics/social-care-research-and-statistic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vert="horz" lIns="91440" tIns="45720" rIns="91440" bIns="45720" rtlCol="0" anchor="t">
            <a:normAutofit/>
          </a:bodyPr>
          <a:lstStyle/>
          <a:p>
            <a:r>
              <a:rPr lang="en-GB" dirty="0">
                <a:latin typeface="Arial"/>
                <a:cs typeface="Arial"/>
              </a:rPr>
              <a:t>Theme: Art and Creativity</a:t>
            </a:r>
          </a:p>
          <a:p>
            <a:r>
              <a:rPr lang="en-GB" dirty="0">
                <a:latin typeface="Arial"/>
                <a:cs typeface="Calibri"/>
              </a:rPr>
              <a:t>St Mary's Disability Staff Network and Carer's Network</a:t>
            </a:r>
          </a:p>
        </p:txBody>
      </p:sp>
      <p:sp>
        <p:nvSpPr>
          <p:cNvPr id="2" name="Title 1"/>
          <p:cNvSpPr>
            <a:spLocks noGrp="1"/>
          </p:cNvSpPr>
          <p:nvPr>
            <p:ph type="ctrTitle"/>
          </p:nvPr>
        </p:nvSpPr>
        <p:spPr/>
        <p:txBody>
          <a:bodyPr/>
          <a:lstStyle/>
          <a:p>
            <a:r>
              <a:rPr lang="en-GB" dirty="0">
                <a:latin typeface="Arial"/>
                <a:cs typeface="Arial"/>
              </a:rPr>
              <a:t>Learning Disability (Awareness) Week 2021</a:t>
            </a:r>
          </a:p>
        </p:txBody>
      </p:sp>
      <p:pic>
        <p:nvPicPr>
          <p:cNvPr id="4" name="Picture 4" descr="St Mary&amp;#39;s University logo&#10;&#10;Description automatically generated">
            <a:extLst>
              <a:ext uri="{FF2B5EF4-FFF2-40B4-BE49-F238E27FC236}">
                <a16:creationId xmlns:a16="http://schemas.microsoft.com/office/drawing/2014/main" id="{8532BDA2-CDF3-4BB0-8E9A-901EFAD82271}"/>
              </a:ext>
            </a:extLst>
          </p:cNvPr>
          <p:cNvPicPr>
            <a:picLocks noChangeAspect="1"/>
          </p:cNvPicPr>
          <p:nvPr/>
        </p:nvPicPr>
        <p:blipFill>
          <a:blip r:embed="rId2"/>
          <a:stretch>
            <a:fillRect/>
          </a:stretch>
        </p:blipFill>
        <p:spPr>
          <a:xfrm>
            <a:off x="339616" y="5260756"/>
            <a:ext cx="2552700" cy="1276350"/>
          </a:xfrm>
          <a:prstGeom prst="rect">
            <a:avLst/>
          </a:prstGeom>
        </p:spPr>
      </p:pic>
    </p:spTree>
    <p:extLst>
      <p:ext uri="{BB962C8B-B14F-4D97-AF65-F5344CB8AC3E}">
        <p14:creationId xmlns:p14="http://schemas.microsoft.com/office/powerpoint/2010/main" val="941680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rmAutofit/>
          </a:bodyPr>
          <a:lstStyle/>
          <a:p>
            <a:r>
              <a:rPr lang="en-GB" sz="2400" dirty="0">
                <a:latin typeface="Arial"/>
                <a:cs typeface="Arial"/>
              </a:rPr>
              <a:t>Ask open questions </a:t>
            </a:r>
          </a:p>
          <a:p>
            <a:pPr lvl="0"/>
            <a:r>
              <a:rPr lang="en-GB" sz="2400" dirty="0">
                <a:latin typeface="Arial"/>
                <a:cs typeface="Arial"/>
              </a:rPr>
              <a:t>Consider your surroundings</a:t>
            </a:r>
          </a:p>
          <a:p>
            <a:pPr lvl="0"/>
            <a:r>
              <a:rPr lang="en-GB" sz="2400" dirty="0">
                <a:latin typeface="Arial"/>
                <a:cs typeface="Arial"/>
              </a:rPr>
              <a:t>Check for understanding</a:t>
            </a:r>
          </a:p>
          <a:p>
            <a:pPr lvl="0"/>
            <a:r>
              <a:rPr lang="en-GB" sz="2400" dirty="0">
                <a:latin typeface="Arial"/>
                <a:cs typeface="Arial"/>
              </a:rPr>
              <a:t>Take your time</a:t>
            </a:r>
          </a:p>
          <a:p>
            <a:pPr lvl="0"/>
            <a:r>
              <a:rPr lang="en-GB" sz="2400" dirty="0">
                <a:latin typeface="Arial"/>
                <a:cs typeface="Arial"/>
              </a:rPr>
              <a:t>Try drawing or using other tools</a:t>
            </a:r>
          </a:p>
        </p:txBody>
      </p:sp>
      <p:pic>
        <p:nvPicPr>
          <p:cNvPr id="2" name="Picture 1" descr="Image of two shadows with speach bubbles, one is green and one is blue">
            <a:extLst>
              <a:ext uri="{FF2B5EF4-FFF2-40B4-BE49-F238E27FC236}">
                <a16:creationId xmlns:a16="http://schemas.microsoft.com/office/drawing/2014/main" id="{E69393DE-DC66-49C4-A88C-6948A4010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018" y="5325699"/>
            <a:ext cx="2230982" cy="1359585"/>
          </a:xfrm>
          <a:prstGeom prst="rect">
            <a:avLst/>
          </a:prstGeom>
        </p:spPr>
      </p:pic>
      <p:pic>
        <p:nvPicPr>
          <p:cNvPr id="7" name="Picture 4" descr="St Marys University Logo">
            <a:extLst>
              <a:ext uri="{FF2B5EF4-FFF2-40B4-BE49-F238E27FC236}">
                <a16:creationId xmlns:a16="http://schemas.microsoft.com/office/drawing/2014/main" id="{30DF06EA-0BC9-412F-8666-DB71B61A7609}"/>
              </a:ext>
            </a:extLst>
          </p:cNvPr>
          <p:cNvPicPr>
            <a:picLocks noChangeAspect="1"/>
          </p:cNvPicPr>
          <p:nvPr/>
        </p:nvPicPr>
        <p:blipFill>
          <a:blip r:embed="rId3"/>
          <a:stretch>
            <a:fillRect/>
          </a:stretch>
        </p:blipFill>
        <p:spPr>
          <a:xfrm>
            <a:off x="352754" y="5247618"/>
            <a:ext cx="2552700" cy="1276350"/>
          </a:xfrm>
          <a:prstGeom prst="rect">
            <a:avLst/>
          </a:prstGeom>
        </p:spPr>
      </p:pic>
      <p:sp>
        <p:nvSpPr>
          <p:cNvPr id="10" name="Title 1">
            <a:extLst>
              <a:ext uri="{FF2B5EF4-FFF2-40B4-BE49-F238E27FC236}">
                <a16:creationId xmlns:a16="http://schemas.microsoft.com/office/drawing/2014/main" id="{50FB0B82-F54F-47FD-AF89-DB3C6745255A}"/>
              </a:ext>
            </a:extLst>
          </p:cNvPr>
          <p:cNvSpPr>
            <a:spLocks noGrp="1"/>
          </p:cNvSpPr>
          <p:nvPr>
            <p:ph type="title"/>
          </p:nvPr>
        </p:nvSpPr>
        <p:spPr>
          <a:xfrm>
            <a:off x="838200" y="365125"/>
            <a:ext cx="10515600" cy="1325563"/>
          </a:xfrm>
        </p:spPr>
        <p:txBody>
          <a:bodyPr>
            <a:normAutofit/>
          </a:bodyPr>
          <a:lstStyle/>
          <a:p>
            <a:r>
              <a:rPr lang="en-GB" u="sng" dirty="0">
                <a:latin typeface="Arial"/>
                <a:cs typeface="Arial"/>
              </a:rPr>
              <a:t>Communication Tips Part 2:</a:t>
            </a:r>
          </a:p>
        </p:txBody>
      </p:sp>
      <p:sp>
        <p:nvSpPr>
          <p:cNvPr id="4" name="Slide Number Placeholder 3">
            <a:extLst>
              <a:ext uri="{FF2B5EF4-FFF2-40B4-BE49-F238E27FC236}">
                <a16:creationId xmlns:a16="http://schemas.microsoft.com/office/drawing/2014/main" id="{EF1BA153-8497-48EA-B259-CC5F3E8552E5}"/>
              </a:ext>
            </a:extLst>
          </p:cNvPr>
          <p:cNvSpPr>
            <a:spLocks noGrp="1"/>
          </p:cNvSpPr>
          <p:nvPr>
            <p:ph type="sldNum" sz="quarter" idx="12"/>
          </p:nvPr>
        </p:nvSpPr>
        <p:spPr/>
        <p:txBody>
          <a:bodyPr/>
          <a:lstStyle/>
          <a:p>
            <a:fld id="{3A311BAB-F962-4CB0-9EAC-3B69188723F3}" type="slidenum">
              <a:rPr lang="en-GB" smtClean="0"/>
              <a:t>10</a:t>
            </a:fld>
            <a:endParaRPr lang="en-GB"/>
          </a:p>
        </p:txBody>
      </p:sp>
    </p:spTree>
    <p:extLst>
      <p:ext uri="{BB962C8B-B14F-4D97-AF65-F5344CB8AC3E}">
        <p14:creationId xmlns:p14="http://schemas.microsoft.com/office/powerpoint/2010/main" val="173614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75246"/>
            <a:ext cx="10515600" cy="4351338"/>
          </a:xfrm>
        </p:spPr>
        <p:txBody>
          <a:bodyPr vert="horz" lIns="91440" tIns="45720" rIns="91440" bIns="45720" rtlCol="0" anchor="t">
            <a:normAutofit/>
          </a:bodyPr>
          <a:lstStyle/>
          <a:p>
            <a:pPr marL="0" indent="0">
              <a:buNone/>
            </a:pPr>
            <a:r>
              <a:rPr lang="en-GB" sz="2400" dirty="0">
                <a:latin typeface="Arial"/>
                <a:cs typeface="Arial"/>
                <a:hlinkClick r:id="rId2"/>
              </a:rPr>
              <a:t>NHS England Language guide</a:t>
            </a:r>
            <a:endParaRPr lang="en-GB" sz="2400" dirty="0">
              <a:latin typeface="Arial"/>
              <a:cs typeface="Arial"/>
            </a:endParaRPr>
          </a:p>
          <a:p>
            <a:pPr marL="0" indent="0">
              <a:buNone/>
            </a:pPr>
            <a:r>
              <a:rPr lang="en-GB" sz="2400" dirty="0">
                <a:latin typeface="Arial"/>
                <a:cs typeface="Arial"/>
                <a:hlinkClick r:id="rId3"/>
              </a:rPr>
              <a:t>UK government guide</a:t>
            </a:r>
            <a:endParaRPr lang="en-GB" sz="2400" dirty="0">
              <a:latin typeface="Arial"/>
              <a:cs typeface="Arial"/>
            </a:endParaRPr>
          </a:p>
          <a:p>
            <a:pPr marL="0" indent="0">
              <a:buNone/>
            </a:pPr>
            <a:r>
              <a:rPr lang="en-GB" sz="2400" dirty="0">
                <a:latin typeface="Arial"/>
                <a:cs typeface="Arial"/>
              </a:rPr>
              <a:t>Recommended watch: Silenced: The Hidden Story of Disabled Britain</a:t>
            </a:r>
          </a:p>
        </p:txBody>
      </p:sp>
      <p:sp>
        <p:nvSpPr>
          <p:cNvPr id="2" name="Title 1"/>
          <p:cNvSpPr>
            <a:spLocks noGrp="1"/>
          </p:cNvSpPr>
          <p:nvPr>
            <p:ph type="title"/>
          </p:nvPr>
        </p:nvSpPr>
        <p:spPr/>
        <p:txBody>
          <a:bodyPr>
            <a:normAutofit/>
          </a:bodyPr>
          <a:lstStyle/>
          <a:p>
            <a:r>
              <a:rPr lang="en-GB" u="sng" dirty="0">
                <a:latin typeface="Arial"/>
                <a:cs typeface="Arial"/>
              </a:rPr>
              <a:t>Language guides and the nothing about us without us movement:</a:t>
            </a:r>
          </a:p>
        </p:txBody>
      </p:sp>
      <p:pic>
        <p:nvPicPr>
          <p:cNvPr id="6" name="Picture 4" descr="St Marys University Logo">
            <a:extLst>
              <a:ext uri="{FF2B5EF4-FFF2-40B4-BE49-F238E27FC236}">
                <a16:creationId xmlns:a16="http://schemas.microsoft.com/office/drawing/2014/main" id="{3FEE909D-F708-40FA-83E6-7D63BD8EB5D2}"/>
              </a:ext>
            </a:extLst>
          </p:cNvPr>
          <p:cNvPicPr>
            <a:picLocks noChangeAspect="1"/>
          </p:cNvPicPr>
          <p:nvPr/>
        </p:nvPicPr>
        <p:blipFill>
          <a:blip r:embed="rId4"/>
          <a:stretch>
            <a:fillRect/>
          </a:stretch>
        </p:blipFill>
        <p:spPr>
          <a:xfrm>
            <a:off x="377746" y="4999775"/>
            <a:ext cx="2552700" cy="1276350"/>
          </a:xfrm>
          <a:prstGeom prst="rect">
            <a:avLst/>
          </a:prstGeom>
        </p:spPr>
      </p:pic>
      <p:pic>
        <p:nvPicPr>
          <p:cNvPr id="7" name="Picture 7" descr="Nothing about us without us written above an image of disabled people who have various disabilities in cartoon form">
            <a:extLst>
              <a:ext uri="{FF2B5EF4-FFF2-40B4-BE49-F238E27FC236}">
                <a16:creationId xmlns:a16="http://schemas.microsoft.com/office/drawing/2014/main" id="{A313F160-C2F6-4319-8EDE-055AB771D760}"/>
              </a:ext>
            </a:extLst>
          </p:cNvPr>
          <p:cNvPicPr>
            <a:picLocks noChangeAspect="1"/>
          </p:cNvPicPr>
          <p:nvPr/>
        </p:nvPicPr>
        <p:blipFill>
          <a:blip r:embed="rId5"/>
          <a:stretch>
            <a:fillRect/>
          </a:stretch>
        </p:blipFill>
        <p:spPr>
          <a:xfrm>
            <a:off x="8805897" y="4999775"/>
            <a:ext cx="3281855" cy="1356575"/>
          </a:xfrm>
          <a:prstGeom prst="rect">
            <a:avLst/>
          </a:prstGeom>
        </p:spPr>
      </p:pic>
      <p:sp>
        <p:nvSpPr>
          <p:cNvPr id="4" name="Slide Number Placeholder 3">
            <a:extLst>
              <a:ext uri="{FF2B5EF4-FFF2-40B4-BE49-F238E27FC236}">
                <a16:creationId xmlns:a16="http://schemas.microsoft.com/office/drawing/2014/main" id="{48ADFD41-7969-449C-8497-0A38715396C6}"/>
              </a:ext>
            </a:extLst>
          </p:cNvPr>
          <p:cNvSpPr>
            <a:spLocks noGrp="1"/>
          </p:cNvSpPr>
          <p:nvPr>
            <p:ph type="sldNum" sz="quarter" idx="12"/>
          </p:nvPr>
        </p:nvSpPr>
        <p:spPr/>
        <p:txBody>
          <a:bodyPr/>
          <a:lstStyle/>
          <a:p>
            <a:fld id="{3A311BAB-F962-4CB0-9EAC-3B69188723F3}" type="slidenum">
              <a:rPr lang="en-GB" smtClean="0"/>
              <a:t>11</a:t>
            </a:fld>
            <a:endParaRPr lang="en-GB"/>
          </a:p>
        </p:txBody>
      </p:sp>
    </p:spTree>
    <p:extLst>
      <p:ext uri="{BB962C8B-B14F-4D97-AF65-F5344CB8AC3E}">
        <p14:creationId xmlns:p14="http://schemas.microsoft.com/office/powerpoint/2010/main" val="3784233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495" y="360882"/>
            <a:ext cx="10328963" cy="1351838"/>
          </a:xfrm>
        </p:spPr>
        <p:txBody>
          <a:bodyPr>
            <a:normAutofit fontScale="90000"/>
          </a:bodyPr>
          <a:lstStyle/>
          <a:p>
            <a:r>
              <a:rPr lang="en-US" u="sng" dirty="0">
                <a:latin typeface="Arial" panose="020B0604020202020204" pitchFamily="34" charset="0"/>
                <a:cs typeface="Arial" panose="020B0604020202020204" pitchFamily="34" charset="0"/>
              </a:rPr>
              <a:t>Mencap – Getting Creative! #LDWeek2021</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69495" y="1233104"/>
            <a:ext cx="10519630" cy="3798340"/>
          </a:xfrm>
        </p:spPr>
        <p:txBody>
          <a:bodyPr vert="horz" lIns="91440" tIns="45720" rIns="91440" bIns="45720" rtlCol="0" anchor="t">
            <a:noAutofit/>
          </a:bodyPr>
          <a:lstStyle/>
          <a:p>
            <a:pPr marL="0" indent="0">
              <a:buNone/>
            </a:pPr>
            <a:r>
              <a:rPr lang="en-GB" sz="2400" dirty="0">
                <a:latin typeface="Arial" panose="020B0604020202020204" pitchFamily="34" charset="0"/>
                <a:cs typeface="Arial" panose="020B0604020202020204" pitchFamily="34" charset="0"/>
              </a:rPr>
              <a:t>For many people with a learning disability and their families, getting creative has been a way to stay connected and positive through the challenges of last year. </a:t>
            </a:r>
          </a:p>
          <a:p>
            <a:pPr marL="0" indent="0">
              <a:buNone/>
            </a:pPr>
            <a:r>
              <a:rPr lang="en-US" sz="2400" dirty="0">
                <a:latin typeface="Arial" panose="020B0604020202020204" pitchFamily="34" charset="0"/>
                <a:cs typeface="Arial" panose="020B0604020202020204" pitchFamily="34" charset="0"/>
              </a:rPr>
              <a:t>You can share your creations on social media, using #</a:t>
            </a:r>
            <a:r>
              <a:rPr lang="en-US" sz="2400" dirty="0" err="1">
                <a:latin typeface="Arial" panose="020B0604020202020204" pitchFamily="34" charset="0"/>
                <a:cs typeface="Arial" panose="020B0604020202020204" pitchFamily="34" charset="0"/>
              </a:rPr>
              <a:t>LDArtWeek</a:t>
            </a:r>
            <a:r>
              <a:rPr lang="en-US" sz="2400" dirty="0">
                <a:latin typeface="Arial" panose="020B0604020202020204" pitchFamily="34" charset="0"/>
                <a:cs typeface="Arial" panose="020B0604020202020204" pitchFamily="34" charset="0"/>
              </a:rPr>
              <a:t> – Mencap will retweet their favourites on their official channels, so the whole world can see your creations!</a:t>
            </a:r>
          </a:p>
          <a:p>
            <a:pPr marL="0" indent="0">
              <a:buNone/>
            </a:pPr>
            <a:r>
              <a:rPr lang="en-GB" sz="2400" dirty="0">
                <a:latin typeface="Arial" panose="020B0604020202020204" pitchFamily="34" charset="0"/>
                <a:cs typeface="Arial" panose="020B0604020202020204" pitchFamily="34" charset="0"/>
              </a:rPr>
              <a:t>Some ideas to get you started:</a:t>
            </a:r>
            <a:endParaRPr lang="en-GB" sz="2400" dirty="0">
              <a:latin typeface="Arial"/>
              <a:cs typeface="Arial"/>
              <a:hlinkClick r:id="rId2"/>
            </a:endParaRPr>
          </a:p>
        </p:txBody>
      </p:sp>
      <p:pic>
        <p:nvPicPr>
          <p:cNvPr id="4" name="Picture 3" descr="DIY Keywindchime (rainbow coloured)"/>
          <p:cNvPicPr>
            <a:picLocks noChangeAspect="1"/>
          </p:cNvPicPr>
          <p:nvPr/>
        </p:nvPicPr>
        <p:blipFill>
          <a:blip r:embed="rId3"/>
          <a:stretch>
            <a:fillRect/>
          </a:stretch>
        </p:blipFill>
        <p:spPr>
          <a:xfrm>
            <a:off x="4570927" y="4289013"/>
            <a:ext cx="1749331" cy="1191694"/>
          </a:xfrm>
          <a:prstGeom prst="rect">
            <a:avLst/>
          </a:prstGeom>
        </p:spPr>
      </p:pic>
      <p:pic>
        <p:nvPicPr>
          <p:cNvPr id="5" name="Picture 4" descr="Cupcake liner flowers"/>
          <p:cNvPicPr>
            <a:picLocks noChangeAspect="1"/>
          </p:cNvPicPr>
          <p:nvPr/>
        </p:nvPicPr>
        <p:blipFill>
          <a:blip r:embed="rId4"/>
          <a:stretch>
            <a:fillRect/>
          </a:stretch>
        </p:blipFill>
        <p:spPr>
          <a:xfrm>
            <a:off x="1838350" y="4263693"/>
            <a:ext cx="2027757" cy="1351838"/>
          </a:xfrm>
          <a:prstGeom prst="rect">
            <a:avLst/>
          </a:prstGeom>
        </p:spPr>
      </p:pic>
      <p:pic>
        <p:nvPicPr>
          <p:cNvPr id="6" name="Picture 5" descr="DIY Paperchain Wall Hanging"/>
          <p:cNvPicPr>
            <a:picLocks noChangeAspect="1"/>
          </p:cNvPicPr>
          <p:nvPr/>
        </p:nvPicPr>
        <p:blipFill>
          <a:blip r:embed="rId5"/>
          <a:stretch>
            <a:fillRect/>
          </a:stretch>
        </p:blipFill>
        <p:spPr>
          <a:xfrm>
            <a:off x="5041751" y="5612968"/>
            <a:ext cx="892902" cy="1192071"/>
          </a:xfrm>
          <a:prstGeom prst="rect">
            <a:avLst/>
          </a:prstGeom>
        </p:spPr>
      </p:pic>
      <p:pic>
        <p:nvPicPr>
          <p:cNvPr id="7" name="Picture 6" descr="Pom Pom paperclips"/>
          <p:cNvPicPr>
            <a:picLocks noChangeAspect="1"/>
          </p:cNvPicPr>
          <p:nvPr/>
        </p:nvPicPr>
        <p:blipFill rotWithShape="1">
          <a:blip r:embed="rId6"/>
          <a:srcRect l="17077" r="18165"/>
          <a:stretch/>
        </p:blipFill>
        <p:spPr>
          <a:xfrm>
            <a:off x="9616450" y="5606581"/>
            <a:ext cx="892902" cy="1151174"/>
          </a:xfrm>
          <a:prstGeom prst="rect">
            <a:avLst/>
          </a:prstGeom>
        </p:spPr>
      </p:pic>
      <p:pic>
        <p:nvPicPr>
          <p:cNvPr id="8" name="Picture 7" descr="Lady bug rocks"/>
          <p:cNvPicPr>
            <a:picLocks noChangeAspect="1"/>
          </p:cNvPicPr>
          <p:nvPr/>
        </p:nvPicPr>
        <p:blipFill>
          <a:blip r:embed="rId7"/>
          <a:stretch>
            <a:fillRect/>
          </a:stretch>
        </p:blipFill>
        <p:spPr>
          <a:xfrm>
            <a:off x="467006" y="4489966"/>
            <a:ext cx="1199250" cy="1191410"/>
          </a:xfrm>
          <a:prstGeom prst="rect">
            <a:avLst/>
          </a:prstGeom>
        </p:spPr>
      </p:pic>
      <p:pic>
        <p:nvPicPr>
          <p:cNvPr id="9" name="Picture 8">
            <a:extLst>
              <a:ext uri="{FF2B5EF4-FFF2-40B4-BE49-F238E27FC236}">
                <a16:creationId xmlns:a16="http://schemas.microsoft.com/office/drawing/2014/main" id="{A1106FB9-799D-46E5-94E5-340AD2D405D6}"/>
              </a:ext>
            </a:extLst>
          </p:cNvPr>
          <p:cNvPicPr>
            <a:picLocks noChangeAspect="1"/>
          </p:cNvPicPr>
          <p:nvPr/>
        </p:nvPicPr>
        <p:blipFill>
          <a:blip r:embed="rId8"/>
          <a:stretch>
            <a:fillRect/>
          </a:stretch>
        </p:blipFill>
        <p:spPr>
          <a:xfrm>
            <a:off x="193615" y="6159562"/>
            <a:ext cx="1199250" cy="598193"/>
          </a:xfrm>
          <a:prstGeom prst="rect">
            <a:avLst/>
          </a:prstGeom>
        </p:spPr>
      </p:pic>
      <p:sp>
        <p:nvSpPr>
          <p:cNvPr id="11" name="Slide Number Placeholder 10">
            <a:extLst>
              <a:ext uri="{FF2B5EF4-FFF2-40B4-BE49-F238E27FC236}">
                <a16:creationId xmlns:a16="http://schemas.microsoft.com/office/drawing/2014/main" id="{C57291BF-A5C2-4557-A290-9776527B1411}"/>
              </a:ext>
            </a:extLst>
          </p:cNvPr>
          <p:cNvSpPr>
            <a:spLocks noGrp="1"/>
          </p:cNvSpPr>
          <p:nvPr>
            <p:ph type="sldNum" sz="quarter" idx="12"/>
          </p:nvPr>
        </p:nvSpPr>
        <p:spPr/>
        <p:txBody>
          <a:bodyPr/>
          <a:lstStyle/>
          <a:p>
            <a:fld id="{3A311BAB-F962-4CB0-9EAC-3B69188723F3}" type="slidenum">
              <a:rPr lang="en-GB" smtClean="0"/>
              <a:t>12</a:t>
            </a:fld>
            <a:endParaRPr lang="en-GB"/>
          </a:p>
        </p:txBody>
      </p:sp>
      <p:sp>
        <p:nvSpPr>
          <p:cNvPr id="12" name="TextBox 11">
            <a:extLst>
              <a:ext uri="{FF2B5EF4-FFF2-40B4-BE49-F238E27FC236}">
                <a16:creationId xmlns:a16="http://schemas.microsoft.com/office/drawing/2014/main" id="{F5622FD1-D4CB-4ED2-91A4-0B1B41B837E0}"/>
              </a:ext>
            </a:extLst>
          </p:cNvPr>
          <p:cNvSpPr txBox="1"/>
          <p:nvPr/>
        </p:nvSpPr>
        <p:spPr>
          <a:xfrm>
            <a:off x="7058634" y="3879083"/>
            <a:ext cx="5385533" cy="677108"/>
          </a:xfrm>
          <a:prstGeom prst="rect">
            <a:avLst/>
          </a:prstGeom>
          <a:noFill/>
          <a:ln w="38100">
            <a:noFill/>
          </a:ln>
        </p:spPr>
        <p:txBody>
          <a:bodyPr wrap="square" rtlCol="0">
            <a:spAutoFit/>
          </a:bodyPr>
          <a:lstStyle/>
          <a:p>
            <a:r>
              <a:rPr lang="en-GB" sz="2000" dirty="0">
                <a:latin typeface="Arial"/>
                <a:cs typeface="Arial"/>
                <a:hlinkClick r:id="rId9" action="ppaction://hlinkfile"/>
              </a:rPr>
              <a:t>Mencap’s activity pack (hand splattering art)</a:t>
            </a:r>
            <a:endParaRPr lang="en-GB" sz="2000" dirty="0">
              <a:latin typeface="Arial"/>
              <a:cs typeface="Arial"/>
              <a:hlinkClick r:id="rId2"/>
            </a:endParaRPr>
          </a:p>
          <a:p>
            <a:endParaRPr lang="en-GB" dirty="0"/>
          </a:p>
        </p:txBody>
      </p:sp>
      <p:sp>
        <p:nvSpPr>
          <p:cNvPr id="13" name="TextBox 12">
            <a:extLst>
              <a:ext uri="{FF2B5EF4-FFF2-40B4-BE49-F238E27FC236}">
                <a16:creationId xmlns:a16="http://schemas.microsoft.com/office/drawing/2014/main" id="{5008A9B0-6041-49A6-B3E0-99C175ABC86C}"/>
              </a:ext>
            </a:extLst>
          </p:cNvPr>
          <p:cNvSpPr txBox="1"/>
          <p:nvPr/>
        </p:nvSpPr>
        <p:spPr>
          <a:xfrm>
            <a:off x="1682648" y="5807681"/>
            <a:ext cx="3639027" cy="984885"/>
          </a:xfrm>
          <a:prstGeom prst="rect">
            <a:avLst/>
          </a:prstGeom>
          <a:noFill/>
          <a:ln w="38100">
            <a:noFill/>
          </a:ln>
        </p:spPr>
        <p:txBody>
          <a:bodyPr wrap="square" rtlCol="0">
            <a:spAutoFit/>
          </a:bodyPr>
          <a:lstStyle/>
          <a:p>
            <a:r>
              <a:rPr lang="en-GB" sz="2000" dirty="0">
                <a:latin typeface="Arial"/>
                <a:cs typeface="Arial"/>
                <a:hlinkClick r:id="rId2"/>
              </a:rPr>
              <a:t>DIY Paper chain ‘rainbow in the sky’ wall hanging</a:t>
            </a:r>
            <a:endParaRPr lang="en-GB" sz="2000" dirty="0">
              <a:latin typeface="Arial"/>
              <a:cs typeface="Arial"/>
            </a:endParaRPr>
          </a:p>
          <a:p>
            <a:endParaRPr lang="en-GB" dirty="0"/>
          </a:p>
        </p:txBody>
      </p:sp>
      <p:sp>
        <p:nvSpPr>
          <p:cNvPr id="14" name="TextBox 13">
            <a:extLst>
              <a:ext uri="{FF2B5EF4-FFF2-40B4-BE49-F238E27FC236}">
                <a16:creationId xmlns:a16="http://schemas.microsoft.com/office/drawing/2014/main" id="{3EB5D3B8-61E4-4C8D-A904-5D2ACBAF79B6}"/>
              </a:ext>
            </a:extLst>
          </p:cNvPr>
          <p:cNvSpPr txBox="1"/>
          <p:nvPr/>
        </p:nvSpPr>
        <p:spPr>
          <a:xfrm>
            <a:off x="6960359" y="5679242"/>
            <a:ext cx="2916679" cy="677108"/>
          </a:xfrm>
          <a:prstGeom prst="rect">
            <a:avLst/>
          </a:prstGeom>
          <a:noFill/>
          <a:ln w="38100">
            <a:noFill/>
          </a:ln>
        </p:spPr>
        <p:txBody>
          <a:bodyPr wrap="square" rtlCol="0">
            <a:spAutoFit/>
          </a:bodyPr>
          <a:lstStyle/>
          <a:p>
            <a:r>
              <a:rPr lang="en-GB" sz="2000" dirty="0">
                <a:latin typeface="Arial"/>
                <a:cs typeface="Arial"/>
                <a:hlinkClick r:id="rId10"/>
              </a:rPr>
              <a:t>Pom </a:t>
            </a:r>
            <a:r>
              <a:rPr lang="en-GB" sz="2000" dirty="0" err="1">
                <a:latin typeface="Arial"/>
                <a:cs typeface="Arial"/>
                <a:hlinkClick r:id="rId10"/>
              </a:rPr>
              <a:t>Pom</a:t>
            </a:r>
            <a:r>
              <a:rPr lang="en-GB" sz="2000" dirty="0">
                <a:latin typeface="Arial"/>
                <a:cs typeface="Arial"/>
                <a:hlinkClick r:id="rId10"/>
              </a:rPr>
              <a:t> paperclips</a:t>
            </a:r>
            <a:endParaRPr lang="en-GB" sz="2000" dirty="0">
              <a:latin typeface="Arial"/>
              <a:cs typeface="Arial"/>
            </a:endParaRPr>
          </a:p>
          <a:p>
            <a:endParaRPr lang="en-GB" dirty="0"/>
          </a:p>
        </p:txBody>
      </p:sp>
      <p:sp>
        <p:nvSpPr>
          <p:cNvPr id="16" name="TextBox 15">
            <a:extLst>
              <a:ext uri="{FF2B5EF4-FFF2-40B4-BE49-F238E27FC236}">
                <a16:creationId xmlns:a16="http://schemas.microsoft.com/office/drawing/2014/main" id="{553F7A5A-728F-4C86-8DB6-00E5C1BD7CF7}"/>
              </a:ext>
            </a:extLst>
          </p:cNvPr>
          <p:cNvSpPr txBox="1"/>
          <p:nvPr/>
        </p:nvSpPr>
        <p:spPr>
          <a:xfrm>
            <a:off x="4435946" y="3879083"/>
            <a:ext cx="3320107" cy="677108"/>
          </a:xfrm>
          <a:prstGeom prst="rect">
            <a:avLst/>
          </a:prstGeom>
          <a:noFill/>
          <a:ln w="38100">
            <a:noFill/>
          </a:ln>
        </p:spPr>
        <p:txBody>
          <a:bodyPr wrap="square" rtlCol="0">
            <a:spAutoFit/>
          </a:bodyPr>
          <a:lstStyle/>
          <a:p>
            <a:r>
              <a:rPr lang="en-GB" sz="2000" dirty="0">
                <a:latin typeface="Arial"/>
                <a:cs typeface="Arial"/>
                <a:hlinkClick r:id="rId11"/>
              </a:rPr>
              <a:t>DIY Key Windchime</a:t>
            </a:r>
            <a:endParaRPr lang="en-GB" sz="2000" dirty="0">
              <a:latin typeface="Arial"/>
              <a:cs typeface="Arial"/>
            </a:endParaRPr>
          </a:p>
          <a:p>
            <a:endParaRPr lang="en-GB" dirty="0"/>
          </a:p>
        </p:txBody>
      </p:sp>
      <p:sp>
        <p:nvSpPr>
          <p:cNvPr id="18" name="TextBox 17">
            <a:extLst>
              <a:ext uri="{FF2B5EF4-FFF2-40B4-BE49-F238E27FC236}">
                <a16:creationId xmlns:a16="http://schemas.microsoft.com/office/drawing/2014/main" id="{3C465D9E-3D3D-4859-A2D6-BC04C2FE44C8}"/>
              </a:ext>
            </a:extLst>
          </p:cNvPr>
          <p:cNvSpPr txBox="1"/>
          <p:nvPr/>
        </p:nvSpPr>
        <p:spPr>
          <a:xfrm>
            <a:off x="1834854" y="3879083"/>
            <a:ext cx="2726513" cy="677108"/>
          </a:xfrm>
          <a:prstGeom prst="rect">
            <a:avLst/>
          </a:prstGeom>
          <a:noFill/>
          <a:ln w="38100">
            <a:noFill/>
          </a:ln>
        </p:spPr>
        <p:txBody>
          <a:bodyPr wrap="square" rtlCol="0">
            <a:spAutoFit/>
          </a:bodyPr>
          <a:lstStyle/>
          <a:p>
            <a:r>
              <a:rPr lang="en-GB" sz="2000" dirty="0">
                <a:latin typeface="Arial"/>
                <a:cs typeface="Arial"/>
                <a:hlinkClick r:id="rId12"/>
              </a:rPr>
              <a:t>Cupcake liner flowers</a:t>
            </a:r>
            <a:endParaRPr lang="en-GB" sz="2000" dirty="0">
              <a:latin typeface="Arial"/>
              <a:cs typeface="Arial"/>
            </a:endParaRPr>
          </a:p>
          <a:p>
            <a:endParaRPr lang="en-GB" dirty="0"/>
          </a:p>
        </p:txBody>
      </p:sp>
      <p:sp>
        <p:nvSpPr>
          <p:cNvPr id="19" name="TextBox 18">
            <a:extLst>
              <a:ext uri="{FF2B5EF4-FFF2-40B4-BE49-F238E27FC236}">
                <a16:creationId xmlns:a16="http://schemas.microsoft.com/office/drawing/2014/main" id="{1CAC61E6-DBFD-46AC-B432-5FC83F8BFF02}"/>
              </a:ext>
            </a:extLst>
          </p:cNvPr>
          <p:cNvSpPr txBox="1"/>
          <p:nvPr/>
        </p:nvSpPr>
        <p:spPr>
          <a:xfrm>
            <a:off x="442429" y="3802028"/>
            <a:ext cx="1240219" cy="923330"/>
          </a:xfrm>
          <a:prstGeom prst="rect">
            <a:avLst/>
          </a:prstGeom>
          <a:noFill/>
          <a:ln w="38100">
            <a:noFill/>
          </a:ln>
        </p:spPr>
        <p:txBody>
          <a:bodyPr wrap="square" rtlCol="0">
            <a:spAutoFit/>
          </a:bodyPr>
          <a:lstStyle/>
          <a:p>
            <a:r>
              <a:rPr lang="en-GB" dirty="0">
                <a:latin typeface="Arial"/>
                <a:cs typeface="Arial"/>
                <a:hlinkClick r:id="rId13"/>
              </a:rPr>
              <a:t>Ladybug rocks</a:t>
            </a:r>
            <a:endParaRPr lang="en-GB" dirty="0">
              <a:latin typeface="Arial"/>
              <a:cs typeface="Arial"/>
            </a:endParaRPr>
          </a:p>
          <a:p>
            <a:endParaRPr lang="en-GB" dirty="0"/>
          </a:p>
        </p:txBody>
      </p:sp>
      <p:pic>
        <p:nvPicPr>
          <p:cNvPr id="22" name="Picture 21" descr="get arty image">
            <a:extLst>
              <a:ext uri="{FF2B5EF4-FFF2-40B4-BE49-F238E27FC236}">
                <a16:creationId xmlns:a16="http://schemas.microsoft.com/office/drawing/2014/main" id="{51495061-90CC-4A7A-A1C6-EB057D82D190}"/>
              </a:ext>
            </a:extLst>
          </p:cNvPr>
          <p:cNvPicPr>
            <a:picLocks noChangeAspect="1"/>
          </p:cNvPicPr>
          <p:nvPr/>
        </p:nvPicPr>
        <p:blipFill>
          <a:blip r:embed="rId14"/>
          <a:stretch>
            <a:fillRect/>
          </a:stretch>
        </p:blipFill>
        <p:spPr>
          <a:xfrm>
            <a:off x="7115829" y="4307364"/>
            <a:ext cx="2418613" cy="1052808"/>
          </a:xfrm>
          <a:prstGeom prst="rect">
            <a:avLst/>
          </a:prstGeom>
        </p:spPr>
      </p:pic>
    </p:spTree>
    <p:extLst>
      <p:ext uri="{BB962C8B-B14F-4D97-AF65-F5344CB8AC3E}">
        <p14:creationId xmlns:p14="http://schemas.microsoft.com/office/powerpoint/2010/main" val="2848942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2BE12-B7FE-481B-9F7F-0C0985133996}"/>
              </a:ext>
            </a:extLst>
          </p:cNvPr>
          <p:cNvSpPr>
            <a:spLocks noGrp="1"/>
          </p:cNvSpPr>
          <p:nvPr>
            <p:ph type="title"/>
          </p:nvPr>
        </p:nvSpPr>
        <p:spPr>
          <a:xfrm>
            <a:off x="422671" y="136525"/>
            <a:ext cx="10515600" cy="1325563"/>
          </a:xfrm>
        </p:spPr>
        <p:txBody>
          <a:bodyPr>
            <a:normAutofit/>
          </a:bodyPr>
          <a:lstStyle/>
          <a:p>
            <a:r>
              <a:rPr lang="en-GB" sz="4000" u="sng" dirty="0">
                <a:latin typeface="Arial" panose="020B0604020202020204" pitchFamily="34" charset="0"/>
                <a:cs typeface="Arial" panose="020B0604020202020204" pitchFamily="34" charset="0"/>
              </a:rPr>
              <a:t>Helplines and support </a:t>
            </a:r>
          </a:p>
        </p:txBody>
      </p:sp>
      <p:sp>
        <p:nvSpPr>
          <p:cNvPr id="3" name="Content Placeholder 2">
            <a:extLst>
              <a:ext uri="{FF2B5EF4-FFF2-40B4-BE49-F238E27FC236}">
                <a16:creationId xmlns:a16="http://schemas.microsoft.com/office/drawing/2014/main" id="{BAFA2AE2-B4FC-4AFC-B504-D1A5571CAB2D}"/>
              </a:ext>
            </a:extLst>
          </p:cNvPr>
          <p:cNvSpPr>
            <a:spLocks noGrp="1"/>
          </p:cNvSpPr>
          <p:nvPr>
            <p:ph idx="1"/>
          </p:nvPr>
        </p:nvSpPr>
        <p:spPr>
          <a:xfrm>
            <a:off x="397907" y="1235910"/>
            <a:ext cx="10515600" cy="4351338"/>
          </a:xfrm>
        </p:spPr>
        <p:txBody>
          <a:bodyPr>
            <a:normAutofit/>
          </a:bodyPr>
          <a:lstStyle/>
          <a:p>
            <a:pPr>
              <a:lnSpc>
                <a:spcPct val="107000"/>
              </a:lnSpc>
              <a:spcAft>
                <a:spcPts val="800"/>
              </a:spcAft>
            </a:pPr>
            <a:r>
              <a:rPr lang="en-US" sz="2400" dirty="0">
                <a:latin typeface="Arial" panose="020B0604020202020204" pitchFamily="34" charset="0"/>
                <a:ea typeface="Calibri" panose="020F0502020204030204" pitchFamily="34" charset="0"/>
                <a:cs typeface="Arial" panose="020B0604020202020204" pitchFamily="34" charset="0"/>
              </a:rPr>
              <a:t>Mencap have a free Learning Disability Helpline.  Advisors provide information and guidance for people with a learning disability, families and </a:t>
            </a:r>
            <a:r>
              <a:rPr lang="en-US" sz="2400" dirty="0" err="1">
                <a:latin typeface="Arial" panose="020B0604020202020204" pitchFamily="34" charset="0"/>
                <a:ea typeface="Calibri" panose="020F0502020204030204" pitchFamily="34" charset="0"/>
                <a:cs typeface="Arial" panose="020B0604020202020204" pitchFamily="34" charset="0"/>
              </a:rPr>
              <a:t>carers</a:t>
            </a:r>
            <a:r>
              <a:rPr lang="en-US" sz="2400" dirty="0">
                <a:latin typeface="Arial" panose="020B0604020202020204" pitchFamily="34" charset="0"/>
                <a:ea typeface="Calibri" panose="020F0502020204030204" pitchFamily="34" charset="0"/>
                <a:cs typeface="Arial" panose="020B0604020202020204" pitchFamily="34" charset="0"/>
              </a:rPr>
              <a:t>, as well as, helping you find the right support and services in your area. </a:t>
            </a:r>
          </a:p>
          <a:p>
            <a:pPr>
              <a:lnSpc>
                <a:spcPct val="107000"/>
              </a:lnSpc>
              <a:spcAft>
                <a:spcPts val="800"/>
              </a:spcAft>
            </a:pPr>
            <a:r>
              <a:rPr lang="en-US" sz="2400" dirty="0">
                <a:latin typeface="Arial" panose="020B0604020202020204" pitchFamily="34" charset="0"/>
                <a:ea typeface="Calibri" panose="020F0502020204030204" pitchFamily="34" charset="0"/>
                <a:cs typeface="Arial" panose="020B0604020202020204" pitchFamily="34" charset="0"/>
              </a:rPr>
              <a:t>You can get in touch by phoning </a:t>
            </a:r>
            <a:r>
              <a:rPr lang="en-US" sz="2400" b="1" dirty="0">
                <a:latin typeface="Arial" panose="020B0604020202020204" pitchFamily="34" charset="0"/>
                <a:ea typeface="Calibri" panose="020F0502020204030204" pitchFamily="34" charset="0"/>
                <a:cs typeface="Arial" panose="020B0604020202020204" pitchFamily="34" charset="0"/>
              </a:rPr>
              <a:t>0808 808 1111, </a:t>
            </a:r>
            <a:r>
              <a:rPr lang="en-US" sz="2400" dirty="0">
                <a:latin typeface="Arial" panose="020B0604020202020204" pitchFamily="34" charset="0"/>
                <a:ea typeface="Calibri" panose="020F0502020204030204" pitchFamily="34" charset="0"/>
                <a:cs typeface="Arial" panose="020B0604020202020204" pitchFamily="34" charset="0"/>
              </a:rPr>
              <a:t>Monday- Friday </a:t>
            </a:r>
            <a:r>
              <a:rPr lang="en-US" sz="2400" b="1" dirty="0">
                <a:latin typeface="Arial" panose="020B0604020202020204" pitchFamily="34" charset="0"/>
                <a:ea typeface="Calibri" panose="020F0502020204030204" pitchFamily="34" charset="0"/>
                <a:cs typeface="Arial" panose="020B0604020202020204" pitchFamily="34" charset="0"/>
              </a:rPr>
              <a:t>10am</a:t>
            </a:r>
            <a:r>
              <a:rPr lang="en-US" sz="2400" dirty="0">
                <a:latin typeface="Arial" panose="020B0604020202020204" pitchFamily="34" charset="0"/>
                <a:ea typeface="Calibri" panose="020F0502020204030204" pitchFamily="34" charset="0"/>
                <a:cs typeface="Arial" panose="020B0604020202020204" pitchFamily="34" charset="0"/>
              </a:rPr>
              <a:t> to </a:t>
            </a:r>
            <a:r>
              <a:rPr lang="en-US" sz="2400" b="1" dirty="0">
                <a:latin typeface="Arial" panose="020B0604020202020204" pitchFamily="34" charset="0"/>
                <a:ea typeface="Calibri" panose="020F0502020204030204" pitchFamily="34" charset="0"/>
                <a:cs typeface="Arial" panose="020B0604020202020204" pitchFamily="34" charset="0"/>
              </a:rPr>
              <a:t>3pm; </a:t>
            </a:r>
            <a:r>
              <a:rPr lang="en-US" sz="2400" dirty="0">
                <a:latin typeface="Arial" panose="020B0604020202020204" pitchFamily="34" charset="0"/>
                <a:ea typeface="Calibri" panose="020F0502020204030204" pitchFamily="34" charset="0"/>
                <a:cs typeface="Arial" panose="020B0604020202020204" pitchFamily="34" charset="0"/>
              </a:rPr>
              <a:t>via email </a:t>
            </a:r>
            <a:r>
              <a:rPr lang="en-US" sz="24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helpline@mencap.org.uk</a:t>
            </a:r>
            <a:r>
              <a:rPr lang="en-US" sz="2400" dirty="0">
                <a:solidFill>
                  <a:srgbClr val="302E2F"/>
                </a:solidFill>
                <a:latin typeface="Arial" panose="020B0604020202020204" pitchFamily="34" charset="0"/>
                <a:ea typeface="Calibri" panose="020F0502020204030204" pitchFamily="34" charset="0"/>
                <a:cs typeface="Arial" panose="020B0604020202020204" pitchFamily="34" charset="0"/>
              </a:rPr>
              <a:t> or by </a:t>
            </a:r>
            <a:r>
              <a:rPr lang="en-US" sz="24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completing this online form</a:t>
            </a:r>
            <a:r>
              <a:rPr lang="en-US" sz="2400" dirty="0">
                <a:solidFill>
                  <a:srgbClr val="302E2F"/>
                </a:solidFill>
                <a:latin typeface="Arial" panose="020B0604020202020204" pitchFamily="34" charset="0"/>
                <a:ea typeface="Calibri" panose="020F0502020204030204" pitchFamily="34" charset="0"/>
                <a:cs typeface="Arial" panose="020B0604020202020204" pitchFamily="34" charset="0"/>
              </a:rPr>
              <a:t>.</a:t>
            </a:r>
            <a:endParaRPr lang="en-GB" sz="2400" dirty="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US" sz="2400" dirty="0">
                <a:latin typeface="Arial" panose="020B0604020202020204" pitchFamily="34" charset="0"/>
                <a:ea typeface="Calibri" panose="020F0502020204030204" pitchFamily="34" charset="0"/>
                <a:cs typeface="Arial" panose="020B0604020202020204" pitchFamily="34" charset="0"/>
              </a:rPr>
              <a:t>Topics the helpline can support with:</a:t>
            </a:r>
          </a:p>
          <a:p>
            <a:pPr marL="0" indent="0">
              <a:lnSpc>
                <a:spcPct val="107000"/>
              </a:lnSpc>
              <a:spcAft>
                <a:spcPts val="800"/>
              </a:spcAft>
              <a:buNone/>
            </a:pPr>
            <a:endParaRPr lang="en-US" sz="2400" dirty="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en-GB" sz="2400" dirty="0">
              <a:latin typeface="Arial" panose="020B0604020202020204" pitchFamily="34" charset="0"/>
              <a:ea typeface="Calibri" panose="020F0502020204030204" pitchFamily="34" charset="0"/>
              <a:cs typeface="Arial" panose="020B0604020202020204" pitchFamily="34" charset="0"/>
            </a:endParaRPr>
          </a:p>
          <a:p>
            <a:endParaRPr lang="en-GB" dirty="0"/>
          </a:p>
        </p:txBody>
      </p:sp>
      <p:sp>
        <p:nvSpPr>
          <p:cNvPr id="6" name="TextBox 5">
            <a:extLst>
              <a:ext uri="{FF2B5EF4-FFF2-40B4-BE49-F238E27FC236}">
                <a16:creationId xmlns:a16="http://schemas.microsoft.com/office/drawing/2014/main" id="{832F364C-90AB-424B-B53B-8BECB3876B89}"/>
              </a:ext>
            </a:extLst>
          </p:cNvPr>
          <p:cNvSpPr txBox="1"/>
          <p:nvPr/>
        </p:nvSpPr>
        <p:spPr>
          <a:xfrm>
            <a:off x="976422" y="4560259"/>
            <a:ext cx="2000693" cy="461665"/>
          </a:xfrm>
          <a:prstGeom prst="rect">
            <a:avLst/>
          </a:prstGeom>
          <a:noFill/>
          <a:ln w="38100">
            <a:solidFill>
              <a:srgbClr val="002060"/>
            </a:solidFill>
          </a:ln>
        </p:spPr>
        <p:txBody>
          <a:bodyPr wrap="square" rtlCol="0">
            <a:spAutoFit/>
          </a:bodyPr>
          <a:lstStyle/>
          <a:p>
            <a:pPr algn="ctr"/>
            <a:r>
              <a:rPr lang="en-US" sz="2400" dirty="0">
                <a:latin typeface="Arial" panose="020B0604020202020204" pitchFamily="34" charset="0"/>
                <a:ea typeface="Calibri" panose="020F0502020204030204" pitchFamily="34" charset="0"/>
                <a:cs typeface="Arial" panose="020B0604020202020204" pitchFamily="34" charset="0"/>
              </a:rPr>
              <a:t>Advocacy</a:t>
            </a:r>
            <a:endParaRPr lang="en-GB" dirty="0"/>
          </a:p>
        </p:txBody>
      </p:sp>
      <p:sp>
        <p:nvSpPr>
          <p:cNvPr id="7" name="TextBox 6">
            <a:extLst>
              <a:ext uri="{FF2B5EF4-FFF2-40B4-BE49-F238E27FC236}">
                <a16:creationId xmlns:a16="http://schemas.microsoft.com/office/drawing/2014/main" id="{4BE6E61D-BC61-4EB5-A22D-0BCF3961C724}"/>
              </a:ext>
            </a:extLst>
          </p:cNvPr>
          <p:cNvSpPr txBox="1"/>
          <p:nvPr/>
        </p:nvSpPr>
        <p:spPr>
          <a:xfrm>
            <a:off x="3115339" y="4560259"/>
            <a:ext cx="2020186" cy="461665"/>
          </a:xfrm>
          <a:prstGeom prst="rect">
            <a:avLst/>
          </a:prstGeom>
          <a:noFill/>
          <a:ln w="38100">
            <a:solidFill>
              <a:schemeClr val="accent6">
                <a:lumMod val="50000"/>
              </a:schemeClr>
            </a:solidFill>
          </a:ln>
        </p:spPr>
        <p:txBody>
          <a:bodyPr wrap="square" rtlCol="0">
            <a:spAutoFit/>
          </a:bodyPr>
          <a:lstStyle/>
          <a:p>
            <a:pPr algn="ctr"/>
            <a:r>
              <a:rPr lang="en-GB" sz="2400" dirty="0">
                <a:latin typeface="Arial" panose="020B0604020202020204" pitchFamily="34" charset="0"/>
                <a:cs typeface="Arial" panose="020B0604020202020204" pitchFamily="34" charset="0"/>
              </a:rPr>
              <a:t>Benefits</a:t>
            </a:r>
          </a:p>
        </p:txBody>
      </p:sp>
      <p:sp>
        <p:nvSpPr>
          <p:cNvPr id="8" name="TextBox 7">
            <a:extLst>
              <a:ext uri="{FF2B5EF4-FFF2-40B4-BE49-F238E27FC236}">
                <a16:creationId xmlns:a16="http://schemas.microsoft.com/office/drawing/2014/main" id="{DBD9E31D-7770-471F-8BE1-83F71742677B}"/>
              </a:ext>
            </a:extLst>
          </p:cNvPr>
          <p:cNvSpPr txBox="1"/>
          <p:nvPr/>
        </p:nvSpPr>
        <p:spPr>
          <a:xfrm>
            <a:off x="5238307" y="4560258"/>
            <a:ext cx="1626782" cy="461665"/>
          </a:xfrm>
          <a:prstGeom prst="rect">
            <a:avLst/>
          </a:prstGeom>
          <a:noFill/>
          <a:ln w="38100">
            <a:solidFill>
              <a:srgbClr val="7030A0"/>
            </a:solidFill>
          </a:ln>
        </p:spPr>
        <p:txBody>
          <a:bodyPr wrap="square" rtlCol="0">
            <a:spAutoFit/>
          </a:bodyPr>
          <a:lstStyle/>
          <a:p>
            <a:r>
              <a:rPr lang="en-GB" sz="2400" dirty="0">
                <a:latin typeface="Arial" panose="020B0604020202020204" pitchFamily="34" charset="0"/>
                <a:cs typeface="Arial" panose="020B0604020202020204" pitchFamily="34" charset="0"/>
              </a:rPr>
              <a:t>Education</a:t>
            </a:r>
          </a:p>
        </p:txBody>
      </p:sp>
      <p:sp>
        <p:nvSpPr>
          <p:cNvPr id="9" name="TextBox 8">
            <a:extLst>
              <a:ext uri="{FF2B5EF4-FFF2-40B4-BE49-F238E27FC236}">
                <a16:creationId xmlns:a16="http://schemas.microsoft.com/office/drawing/2014/main" id="{A2DC25B8-107B-46E0-B7BE-B27BDF6B5A3F}"/>
              </a:ext>
            </a:extLst>
          </p:cNvPr>
          <p:cNvSpPr txBox="1"/>
          <p:nvPr/>
        </p:nvSpPr>
        <p:spPr>
          <a:xfrm>
            <a:off x="6974956" y="4560257"/>
            <a:ext cx="1265275" cy="461665"/>
          </a:xfrm>
          <a:prstGeom prst="rect">
            <a:avLst/>
          </a:prstGeom>
          <a:noFill/>
          <a:ln w="38100">
            <a:solidFill>
              <a:schemeClr val="accent2">
                <a:lumMod val="75000"/>
              </a:schemeClr>
            </a:solidFill>
          </a:ln>
        </p:spPr>
        <p:txBody>
          <a:bodyPr wrap="square" rtlCol="0">
            <a:spAutoFit/>
          </a:bodyPr>
          <a:lstStyle/>
          <a:p>
            <a:pPr algn="ctr"/>
            <a:r>
              <a:rPr lang="en-GB" sz="2400" dirty="0">
                <a:latin typeface="Arial" panose="020B0604020202020204" pitchFamily="34" charset="0"/>
                <a:cs typeface="Arial" panose="020B0604020202020204" pitchFamily="34" charset="0"/>
              </a:rPr>
              <a:t>Events</a:t>
            </a:r>
          </a:p>
        </p:txBody>
      </p:sp>
      <p:sp>
        <p:nvSpPr>
          <p:cNvPr id="10" name="TextBox 9">
            <a:extLst>
              <a:ext uri="{FF2B5EF4-FFF2-40B4-BE49-F238E27FC236}">
                <a16:creationId xmlns:a16="http://schemas.microsoft.com/office/drawing/2014/main" id="{24BFEC64-725F-4B45-89AB-4F34FA947F05}"/>
              </a:ext>
            </a:extLst>
          </p:cNvPr>
          <p:cNvSpPr txBox="1"/>
          <p:nvPr/>
        </p:nvSpPr>
        <p:spPr>
          <a:xfrm>
            <a:off x="8350098" y="4559146"/>
            <a:ext cx="1626782" cy="461665"/>
          </a:xfrm>
          <a:prstGeom prst="rect">
            <a:avLst/>
          </a:prstGeom>
          <a:noFill/>
          <a:ln w="38100">
            <a:solidFill>
              <a:srgbClr val="002060"/>
            </a:solidFill>
          </a:ln>
        </p:spPr>
        <p:txBody>
          <a:bodyPr wrap="square" rtlCol="0">
            <a:spAutoFit/>
          </a:bodyPr>
          <a:lstStyle/>
          <a:p>
            <a:pPr algn="ctr"/>
            <a:r>
              <a:rPr lang="en-GB" sz="2400" dirty="0">
                <a:latin typeface="Arial" panose="020B0604020202020204" pitchFamily="34" charset="0"/>
                <a:cs typeface="Arial" panose="020B0604020202020204" pitchFamily="34" charset="0"/>
              </a:rPr>
              <a:t>Funding</a:t>
            </a:r>
          </a:p>
        </p:txBody>
      </p:sp>
      <p:sp>
        <p:nvSpPr>
          <p:cNvPr id="11" name="TextBox 10">
            <a:extLst>
              <a:ext uri="{FF2B5EF4-FFF2-40B4-BE49-F238E27FC236}">
                <a16:creationId xmlns:a16="http://schemas.microsoft.com/office/drawing/2014/main" id="{D2FD643F-A64B-4B3C-BC40-33896E31320B}"/>
              </a:ext>
            </a:extLst>
          </p:cNvPr>
          <p:cNvSpPr txBox="1"/>
          <p:nvPr/>
        </p:nvSpPr>
        <p:spPr>
          <a:xfrm>
            <a:off x="10079662" y="4559145"/>
            <a:ext cx="1743739" cy="461665"/>
          </a:xfrm>
          <a:prstGeom prst="rect">
            <a:avLst/>
          </a:prstGeom>
          <a:noFill/>
          <a:ln w="38100">
            <a:solidFill>
              <a:schemeClr val="accent6">
                <a:lumMod val="50000"/>
              </a:schemeClr>
            </a:solidFill>
          </a:ln>
        </p:spPr>
        <p:txBody>
          <a:bodyPr wrap="square" rtlCol="0">
            <a:spAutoFit/>
          </a:bodyPr>
          <a:lstStyle/>
          <a:p>
            <a:pPr algn="ctr"/>
            <a:r>
              <a:rPr lang="en-GB" sz="2400" dirty="0">
                <a:latin typeface="Arial" panose="020B0604020202020204" pitchFamily="34" charset="0"/>
                <a:cs typeface="Arial" panose="020B0604020202020204" pitchFamily="34" charset="0"/>
              </a:rPr>
              <a:t>Housing</a:t>
            </a:r>
          </a:p>
        </p:txBody>
      </p:sp>
      <p:sp>
        <p:nvSpPr>
          <p:cNvPr id="12" name="TextBox 11">
            <a:extLst>
              <a:ext uri="{FF2B5EF4-FFF2-40B4-BE49-F238E27FC236}">
                <a16:creationId xmlns:a16="http://schemas.microsoft.com/office/drawing/2014/main" id="{FA1A9940-AE5F-45DD-979D-918813CA6107}"/>
              </a:ext>
            </a:extLst>
          </p:cNvPr>
          <p:cNvSpPr txBox="1"/>
          <p:nvPr/>
        </p:nvSpPr>
        <p:spPr>
          <a:xfrm>
            <a:off x="976422" y="5141561"/>
            <a:ext cx="2000693" cy="461665"/>
          </a:xfrm>
          <a:prstGeom prst="rect">
            <a:avLst/>
          </a:prstGeom>
          <a:noFill/>
          <a:ln w="38100">
            <a:solidFill>
              <a:srgbClr val="7030A0"/>
            </a:solidFill>
          </a:ln>
        </p:spPr>
        <p:txBody>
          <a:bodyPr wrap="square" rtlCol="0">
            <a:spAutoFit/>
          </a:bodyPr>
          <a:lstStyle/>
          <a:p>
            <a:pPr algn="ctr"/>
            <a:r>
              <a:rPr lang="en-GB" sz="2400" dirty="0">
                <a:latin typeface="Arial" panose="020B0604020202020204" pitchFamily="34" charset="0"/>
                <a:cs typeface="Arial" panose="020B0604020202020204" pitchFamily="34" charset="0"/>
              </a:rPr>
              <a:t>Holidays</a:t>
            </a:r>
          </a:p>
        </p:txBody>
      </p:sp>
      <p:sp>
        <p:nvSpPr>
          <p:cNvPr id="13" name="TextBox 12">
            <a:extLst>
              <a:ext uri="{FF2B5EF4-FFF2-40B4-BE49-F238E27FC236}">
                <a16:creationId xmlns:a16="http://schemas.microsoft.com/office/drawing/2014/main" id="{82A9A237-67B9-4B5B-91FA-CBFA1309A368}"/>
              </a:ext>
            </a:extLst>
          </p:cNvPr>
          <p:cNvSpPr txBox="1"/>
          <p:nvPr/>
        </p:nvSpPr>
        <p:spPr>
          <a:xfrm>
            <a:off x="3124198" y="5125583"/>
            <a:ext cx="2020186" cy="461665"/>
          </a:xfrm>
          <a:prstGeom prst="rect">
            <a:avLst/>
          </a:prstGeom>
          <a:noFill/>
          <a:ln w="38100">
            <a:solidFill>
              <a:schemeClr val="accent2">
                <a:lumMod val="75000"/>
              </a:schemeClr>
            </a:solidFill>
          </a:ln>
        </p:spPr>
        <p:txBody>
          <a:bodyPr wrap="square" rtlCol="0">
            <a:spAutoFit/>
          </a:bodyPr>
          <a:lstStyle/>
          <a:p>
            <a:pPr algn="ctr"/>
            <a:r>
              <a:rPr lang="en-GB" sz="2400" dirty="0">
                <a:latin typeface="Arial" panose="020B0604020202020204" pitchFamily="34" charset="0"/>
                <a:cs typeface="Arial" panose="020B0604020202020204" pitchFamily="34" charset="0"/>
              </a:rPr>
              <a:t>Jobs</a:t>
            </a:r>
          </a:p>
        </p:txBody>
      </p:sp>
      <p:sp>
        <p:nvSpPr>
          <p:cNvPr id="14" name="TextBox 13">
            <a:extLst>
              <a:ext uri="{FF2B5EF4-FFF2-40B4-BE49-F238E27FC236}">
                <a16:creationId xmlns:a16="http://schemas.microsoft.com/office/drawing/2014/main" id="{CDBABD8C-8EDE-4AD0-A9E9-F288F61B3040}"/>
              </a:ext>
            </a:extLst>
          </p:cNvPr>
          <p:cNvSpPr txBox="1"/>
          <p:nvPr/>
        </p:nvSpPr>
        <p:spPr>
          <a:xfrm>
            <a:off x="5238307" y="5135636"/>
            <a:ext cx="3196858" cy="461665"/>
          </a:xfrm>
          <a:prstGeom prst="rect">
            <a:avLst/>
          </a:prstGeom>
          <a:noFill/>
          <a:ln w="38100">
            <a:solidFill>
              <a:srgbClr val="002060"/>
            </a:solidFill>
          </a:ln>
        </p:spPr>
        <p:txBody>
          <a:bodyPr wrap="square" rtlCol="0">
            <a:spAutoFit/>
          </a:bodyPr>
          <a:lstStyle/>
          <a:p>
            <a:pPr algn="ctr"/>
            <a:r>
              <a:rPr lang="en-GB" sz="2400" dirty="0">
                <a:latin typeface="Arial" panose="020B0604020202020204" pitchFamily="34" charset="0"/>
                <a:cs typeface="Arial" panose="020B0604020202020204" pitchFamily="34" charset="0"/>
              </a:rPr>
              <a:t>Mencap local groups</a:t>
            </a:r>
          </a:p>
        </p:txBody>
      </p:sp>
      <p:sp>
        <p:nvSpPr>
          <p:cNvPr id="15" name="TextBox 14">
            <a:extLst>
              <a:ext uri="{FF2B5EF4-FFF2-40B4-BE49-F238E27FC236}">
                <a16:creationId xmlns:a16="http://schemas.microsoft.com/office/drawing/2014/main" id="{026E2332-0D83-457A-B727-4541FF08D346}"/>
              </a:ext>
            </a:extLst>
          </p:cNvPr>
          <p:cNvSpPr txBox="1"/>
          <p:nvPr/>
        </p:nvSpPr>
        <p:spPr>
          <a:xfrm>
            <a:off x="8529088" y="5149154"/>
            <a:ext cx="1626782" cy="461665"/>
          </a:xfrm>
          <a:prstGeom prst="rect">
            <a:avLst/>
          </a:prstGeom>
          <a:noFill/>
          <a:ln w="38100">
            <a:solidFill>
              <a:schemeClr val="accent6">
                <a:lumMod val="50000"/>
              </a:schemeClr>
            </a:solidFill>
          </a:ln>
        </p:spPr>
        <p:txBody>
          <a:bodyPr wrap="square" rtlCol="0">
            <a:spAutoFit/>
          </a:bodyPr>
          <a:lstStyle/>
          <a:p>
            <a:pPr algn="ctr"/>
            <a:r>
              <a:rPr lang="en-GB" sz="2400" dirty="0">
                <a:latin typeface="Arial" panose="020B0604020202020204" pitchFamily="34" charset="0"/>
                <a:cs typeface="Arial" panose="020B0604020202020204" pitchFamily="34" charset="0"/>
              </a:rPr>
              <a:t>Budgeting</a:t>
            </a:r>
          </a:p>
        </p:txBody>
      </p:sp>
      <p:sp>
        <p:nvSpPr>
          <p:cNvPr id="16" name="TextBox 15">
            <a:extLst>
              <a:ext uri="{FF2B5EF4-FFF2-40B4-BE49-F238E27FC236}">
                <a16:creationId xmlns:a16="http://schemas.microsoft.com/office/drawing/2014/main" id="{9723C356-AF57-4840-9C19-ACE4FE0B55D2}"/>
              </a:ext>
            </a:extLst>
          </p:cNvPr>
          <p:cNvSpPr txBox="1"/>
          <p:nvPr/>
        </p:nvSpPr>
        <p:spPr>
          <a:xfrm>
            <a:off x="10249789" y="5171749"/>
            <a:ext cx="1743739" cy="400110"/>
          </a:xfrm>
          <a:prstGeom prst="rect">
            <a:avLst/>
          </a:prstGeom>
          <a:noFill/>
          <a:ln w="38100">
            <a:solidFill>
              <a:srgbClr val="7030A0"/>
            </a:solidFill>
          </a:ln>
        </p:spPr>
        <p:txBody>
          <a:bodyPr wrap="square" rtlCol="0">
            <a:spAutoFit/>
          </a:bodyPr>
          <a:lstStyle/>
          <a:p>
            <a:pPr algn="ctr"/>
            <a:r>
              <a:rPr lang="en-GB" sz="2000" dirty="0">
                <a:latin typeface="Arial" panose="020B0604020202020204" pitchFamily="34" charset="0"/>
                <a:cs typeface="Arial" panose="020B0604020202020204" pitchFamily="34" charset="0"/>
              </a:rPr>
              <a:t>Relationships</a:t>
            </a:r>
          </a:p>
        </p:txBody>
      </p:sp>
      <p:sp>
        <p:nvSpPr>
          <p:cNvPr id="17" name="TextBox 16">
            <a:extLst>
              <a:ext uri="{FF2B5EF4-FFF2-40B4-BE49-F238E27FC236}">
                <a16:creationId xmlns:a16="http://schemas.microsoft.com/office/drawing/2014/main" id="{152CE664-DC28-454C-A584-57E02C57B20B}"/>
              </a:ext>
            </a:extLst>
          </p:cNvPr>
          <p:cNvSpPr txBox="1"/>
          <p:nvPr/>
        </p:nvSpPr>
        <p:spPr>
          <a:xfrm>
            <a:off x="4623262" y="5709771"/>
            <a:ext cx="2856872" cy="461665"/>
          </a:xfrm>
          <a:prstGeom prst="rect">
            <a:avLst/>
          </a:prstGeom>
          <a:noFill/>
          <a:ln w="38100">
            <a:solidFill>
              <a:schemeClr val="accent2">
                <a:lumMod val="75000"/>
              </a:schemeClr>
            </a:solidFill>
          </a:ln>
        </p:spPr>
        <p:txBody>
          <a:bodyPr wrap="none" rtlCol="0">
            <a:spAutoFit/>
          </a:bodyPr>
          <a:lstStyle/>
          <a:p>
            <a:r>
              <a:rPr lang="en-GB" sz="2400" dirty="0">
                <a:latin typeface="Arial" panose="020B0604020202020204" pitchFamily="34" charset="0"/>
                <a:cs typeface="Arial" panose="020B0604020202020204" pitchFamily="34" charset="0"/>
              </a:rPr>
              <a:t>Navigating services</a:t>
            </a:r>
          </a:p>
        </p:txBody>
      </p:sp>
      <p:pic>
        <p:nvPicPr>
          <p:cNvPr id="18" name="Picture 17">
            <a:extLst>
              <a:ext uri="{FF2B5EF4-FFF2-40B4-BE49-F238E27FC236}">
                <a16:creationId xmlns:a16="http://schemas.microsoft.com/office/drawing/2014/main" id="{ACA237C8-527E-469C-8564-F4E821FFC385}"/>
              </a:ext>
            </a:extLst>
          </p:cNvPr>
          <p:cNvPicPr>
            <a:picLocks noChangeAspect="1"/>
          </p:cNvPicPr>
          <p:nvPr/>
        </p:nvPicPr>
        <p:blipFill>
          <a:blip r:embed="rId4"/>
          <a:stretch>
            <a:fillRect/>
          </a:stretch>
        </p:blipFill>
        <p:spPr>
          <a:xfrm>
            <a:off x="422671" y="5673787"/>
            <a:ext cx="2022818" cy="1008995"/>
          </a:xfrm>
          <a:prstGeom prst="rect">
            <a:avLst/>
          </a:prstGeom>
        </p:spPr>
      </p:pic>
      <p:sp>
        <p:nvSpPr>
          <p:cNvPr id="19" name="Slide Number Placeholder 18">
            <a:extLst>
              <a:ext uri="{FF2B5EF4-FFF2-40B4-BE49-F238E27FC236}">
                <a16:creationId xmlns:a16="http://schemas.microsoft.com/office/drawing/2014/main" id="{1CBB4561-54DE-4930-BF0A-98AA50E33690}"/>
              </a:ext>
            </a:extLst>
          </p:cNvPr>
          <p:cNvSpPr>
            <a:spLocks noGrp="1"/>
          </p:cNvSpPr>
          <p:nvPr>
            <p:ph type="sldNum" sz="quarter" idx="12"/>
          </p:nvPr>
        </p:nvSpPr>
        <p:spPr/>
        <p:txBody>
          <a:bodyPr/>
          <a:lstStyle/>
          <a:p>
            <a:fld id="{3A311BAB-F962-4CB0-9EAC-3B69188723F3}" type="slidenum">
              <a:rPr lang="en-GB" smtClean="0"/>
              <a:t>13</a:t>
            </a:fld>
            <a:endParaRPr lang="en-GB"/>
          </a:p>
        </p:txBody>
      </p:sp>
    </p:spTree>
    <p:extLst>
      <p:ext uri="{BB962C8B-B14F-4D97-AF65-F5344CB8AC3E}">
        <p14:creationId xmlns:p14="http://schemas.microsoft.com/office/powerpoint/2010/main" val="784080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11EE2-D6B4-4AD0-931C-DBB8DAE76F43}"/>
              </a:ext>
            </a:extLst>
          </p:cNvPr>
          <p:cNvSpPr>
            <a:spLocks noGrp="1"/>
          </p:cNvSpPr>
          <p:nvPr>
            <p:ph type="title"/>
          </p:nvPr>
        </p:nvSpPr>
        <p:spPr/>
        <p:txBody>
          <a:bodyPr/>
          <a:lstStyle/>
          <a:p>
            <a:r>
              <a:rPr lang="en-GB" u="sng" dirty="0">
                <a:latin typeface="Arial" panose="020B0604020202020204" pitchFamily="34" charset="0"/>
                <a:cs typeface="Arial" panose="020B0604020202020204" pitchFamily="34" charset="0"/>
              </a:rPr>
              <a:t>Contents </a:t>
            </a:r>
          </a:p>
        </p:txBody>
      </p:sp>
      <p:sp>
        <p:nvSpPr>
          <p:cNvPr id="3" name="Content Placeholder 2">
            <a:extLst>
              <a:ext uri="{FF2B5EF4-FFF2-40B4-BE49-F238E27FC236}">
                <a16:creationId xmlns:a16="http://schemas.microsoft.com/office/drawing/2014/main" id="{C056DB3E-4D7F-428A-99E3-B9FBED59ED38}"/>
              </a:ext>
            </a:extLst>
          </p:cNvPr>
          <p:cNvSpPr>
            <a:spLocks noGrp="1"/>
          </p:cNvSpPr>
          <p:nvPr>
            <p:ph idx="1"/>
          </p:nvPr>
        </p:nvSpPr>
        <p:spPr/>
        <p:txBody>
          <a:bodyPr>
            <a:normAutofit lnSpcReduction="10000"/>
          </a:bodyPr>
          <a:lstStyle/>
          <a:p>
            <a:r>
              <a:rPr lang="en-GB" dirty="0"/>
              <a:t>What is Learning Disability Week?</a:t>
            </a:r>
          </a:p>
          <a:p>
            <a:r>
              <a:rPr lang="en-GB" dirty="0"/>
              <a:t>What is a Learning Disability?</a:t>
            </a:r>
          </a:p>
          <a:p>
            <a:r>
              <a:rPr lang="en-GB" dirty="0"/>
              <a:t>Social care support</a:t>
            </a:r>
          </a:p>
          <a:p>
            <a:r>
              <a:rPr lang="en-GB" dirty="0"/>
              <a:t>Communication</a:t>
            </a:r>
          </a:p>
          <a:p>
            <a:r>
              <a:rPr lang="en-GB" dirty="0"/>
              <a:t>Top tips for communicating when supporting someone who has a Learning Disability</a:t>
            </a:r>
          </a:p>
          <a:p>
            <a:r>
              <a:rPr lang="en-GB" dirty="0"/>
              <a:t>General resource recommendations</a:t>
            </a:r>
          </a:p>
          <a:p>
            <a:r>
              <a:rPr lang="en-GB" dirty="0"/>
              <a:t>Getting creative ideas</a:t>
            </a:r>
          </a:p>
          <a:p>
            <a:r>
              <a:rPr lang="en-GB" dirty="0"/>
              <a:t>Helplines and support</a:t>
            </a:r>
          </a:p>
          <a:p>
            <a:endParaRPr lang="en-GB" dirty="0"/>
          </a:p>
          <a:p>
            <a:endParaRPr lang="en-GB" dirty="0"/>
          </a:p>
        </p:txBody>
      </p:sp>
      <p:sp>
        <p:nvSpPr>
          <p:cNvPr id="4" name="Slide Number Placeholder 3">
            <a:extLst>
              <a:ext uri="{FF2B5EF4-FFF2-40B4-BE49-F238E27FC236}">
                <a16:creationId xmlns:a16="http://schemas.microsoft.com/office/drawing/2014/main" id="{22C1336E-EEEF-48F5-A0A3-6DBF27CCC5C7}"/>
              </a:ext>
            </a:extLst>
          </p:cNvPr>
          <p:cNvSpPr>
            <a:spLocks noGrp="1"/>
          </p:cNvSpPr>
          <p:nvPr>
            <p:ph type="sldNum" sz="quarter" idx="12"/>
          </p:nvPr>
        </p:nvSpPr>
        <p:spPr/>
        <p:txBody>
          <a:bodyPr/>
          <a:lstStyle/>
          <a:p>
            <a:fld id="{3A311BAB-F962-4CB0-9EAC-3B69188723F3}" type="slidenum">
              <a:rPr lang="en-GB" smtClean="0"/>
              <a:t>2</a:t>
            </a:fld>
            <a:endParaRPr lang="en-GB"/>
          </a:p>
        </p:txBody>
      </p:sp>
    </p:spTree>
    <p:extLst>
      <p:ext uri="{BB962C8B-B14F-4D97-AF65-F5344CB8AC3E}">
        <p14:creationId xmlns:p14="http://schemas.microsoft.com/office/powerpoint/2010/main" val="1107798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17369-310C-44F1-AD4C-6448C3B73975}"/>
              </a:ext>
            </a:extLst>
          </p:cNvPr>
          <p:cNvSpPr>
            <a:spLocks noGrp="1"/>
          </p:cNvSpPr>
          <p:nvPr>
            <p:ph type="title"/>
          </p:nvPr>
        </p:nvSpPr>
        <p:spPr>
          <a:xfrm>
            <a:off x="838200" y="320675"/>
            <a:ext cx="10515600" cy="1325563"/>
          </a:xfrm>
        </p:spPr>
        <p:txBody>
          <a:bodyPr>
            <a:normAutofit/>
          </a:bodyPr>
          <a:lstStyle/>
          <a:p>
            <a:r>
              <a:rPr lang="en-GB" sz="4000" u="sng" dirty="0">
                <a:latin typeface="Arial" panose="020B0604020202020204" pitchFamily="34" charset="0"/>
                <a:cs typeface="Arial" panose="020B0604020202020204" pitchFamily="34" charset="0"/>
              </a:rPr>
              <a:t>Spotlight event happening this week:</a:t>
            </a:r>
            <a:br>
              <a:rPr lang="en-GB" sz="4000" u="sng" dirty="0">
                <a:latin typeface="Arial" panose="020B0604020202020204" pitchFamily="34" charset="0"/>
                <a:cs typeface="Arial" panose="020B0604020202020204" pitchFamily="34" charset="0"/>
              </a:rPr>
            </a:br>
            <a:r>
              <a:rPr lang="en-GB" sz="3600" u="sng" dirty="0">
                <a:latin typeface="Arial" panose="020B0604020202020204" pitchFamily="34" charset="0"/>
                <a:cs typeface="Arial" panose="020B0604020202020204" pitchFamily="34" charset="0"/>
              </a:rPr>
              <a:t>The Other One Show:</a:t>
            </a:r>
            <a:endParaRPr lang="en-GB" sz="4000" u="sng"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32D09BB-1D95-43DF-92A8-7EDC5D2C02CB}"/>
              </a:ext>
            </a:extLst>
          </p:cNvPr>
          <p:cNvSpPr>
            <a:spLocks noGrp="1"/>
          </p:cNvSpPr>
          <p:nvPr>
            <p:ph idx="1"/>
          </p:nvPr>
        </p:nvSpPr>
        <p:spPr>
          <a:xfrm>
            <a:off x="838200" y="1482114"/>
            <a:ext cx="11060723" cy="4351338"/>
          </a:xfrm>
        </p:spPr>
        <p:txBody>
          <a:bodyPr>
            <a:normAutofit fontScale="25000" lnSpcReduction="20000"/>
          </a:bodyPr>
          <a:lstStyle/>
          <a:p>
            <a:pPr marL="0" indent="0">
              <a:buNone/>
            </a:pPr>
            <a:endParaRPr lang="en-US" sz="8000" dirty="0">
              <a:latin typeface="Arial" panose="020B0604020202020204" pitchFamily="34" charset="0"/>
              <a:cs typeface="Arial" panose="020B0604020202020204" pitchFamily="34" charset="0"/>
            </a:endParaRPr>
          </a:p>
          <a:p>
            <a:pPr marL="0" indent="0">
              <a:buNone/>
            </a:pPr>
            <a:r>
              <a:rPr lang="en-US" sz="8000" u="sng" dirty="0">
                <a:latin typeface="Arial" panose="020B0604020202020204" pitchFamily="34" charset="0"/>
                <a:cs typeface="Arial" panose="020B0604020202020204" pitchFamily="34" charset="0"/>
              </a:rPr>
              <a:t>Tuesday, 22 June 2021 15:30 – 17:00 BST on Zoom</a:t>
            </a:r>
            <a:endParaRPr lang="en-GB" sz="8000" u="sng" dirty="0">
              <a:latin typeface="Arial" panose="020B0604020202020204" pitchFamily="34" charset="0"/>
              <a:cs typeface="Arial" panose="020B0604020202020204" pitchFamily="34" charset="0"/>
            </a:endParaRPr>
          </a:p>
          <a:p>
            <a:r>
              <a:rPr lang="en-US" sz="8000" dirty="0">
                <a:latin typeface="Arial" panose="020B0604020202020204" pitchFamily="34" charset="0"/>
                <a:cs typeface="Arial" panose="020B0604020202020204" pitchFamily="34" charset="0"/>
              </a:rPr>
              <a:t>To register your place on this </a:t>
            </a:r>
            <a:r>
              <a:rPr lang="en-US" sz="8000" b="1" dirty="0">
                <a:latin typeface="Arial" panose="020B0604020202020204" pitchFamily="34" charset="0"/>
                <a:cs typeface="Arial" panose="020B0604020202020204" pitchFamily="34" charset="0"/>
              </a:rPr>
              <a:t>free event</a:t>
            </a:r>
            <a:r>
              <a:rPr lang="en-US" sz="8000" dirty="0">
                <a:latin typeface="Arial" panose="020B0604020202020204" pitchFamily="34" charset="0"/>
                <a:cs typeface="Arial" panose="020B0604020202020204" pitchFamily="34" charset="0"/>
              </a:rPr>
              <a:t>, please sign up</a:t>
            </a:r>
            <a:r>
              <a:rPr lang="en-US" sz="8000" dirty="0">
                <a:latin typeface="Arial" panose="020B0604020202020204" pitchFamily="34" charset="0"/>
                <a:cs typeface="Arial" panose="020B0604020202020204" pitchFamily="34" charset="0"/>
                <a:hlinkClick r:id="rId2"/>
              </a:rPr>
              <a:t> here </a:t>
            </a:r>
            <a:endParaRPr lang="en-US" sz="8000" dirty="0">
              <a:latin typeface="Arial" panose="020B0604020202020204" pitchFamily="34" charset="0"/>
              <a:cs typeface="Arial" panose="020B0604020202020204" pitchFamily="34" charset="0"/>
            </a:endParaRPr>
          </a:p>
          <a:p>
            <a:pPr marL="0" indent="0">
              <a:lnSpc>
                <a:spcPct val="120000"/>
              </a:lnSpc>
              <a:buNone/>
            </a:pPr>
            <a:r>
              <a:rPr lang="en-GB" sz="8000" u="sng" dirty="0">
                <a:latin typeface="Arial" panose="020B0604020202020204" pitchFamily="34" charset="0"/>
                <a:cs typeface="Arial" panose="020B0604020202020204" pitchFamily="34" charset="0"/>
              </a:rPr>
              <a:t>About the event:</a:t>
            </a:r>
          </a:p>
          <a:p>
            <a:pPr marL="0" indent="0" fontAlgn="base">
              <a:lnSpc>
                <a:spcPct val="120000"/>
              </a:lnSpc>
              <a:buNone/>
            </a:pPr>
            <a:r>
              <a:rPr lang="en-GB" sz="8000" dirty="0">
                <a:latin typeface="Arial" panose="020B0604020202020204" pitchFamily="34" charset="0"/>
                <a:cs typeface="Arial" panose="020B0604020202020204" pitchFamily="34" charset="0"/>
              </a:rPr>
              <a:t>The  Foundation for People with Learning Disabilities  and LSBU will be presenting an afternoon chat show with </a:t>
            </a:r>
            <a:r>
              <a:rPr lang="en-US" sz="8000" dirty="0">
                <a:latin typeface="Arial" panose="020B0604020202020204" pitchFamily="34" charset="0"/>
                <a:cs typeface="Arial" panose="020B0604020202020204" pitchFamily="34" charset="0"/>
              </a:rPr>
              <a:t>incredible guests and live performances– join them as they lift the lid on what makes us creative!</a:t>
            </a:r>
            <a:r>
              <a:rPr lang="en-US" sz="8000" b="1" dirty="0">
                <a:latin typeface="Arial" panose="020B0604020202020204" pitchFamily="34" charset="0"/>
                <a:cs typeface="Arial" panose="020B0604020202020204" pitchFamily="34" charset="0"/>
              </a:rPr>
              <a:t> </a:t>
            </a:r>
            <a:r>
              <a:rPr lang="en-US" sz="8000" dirty="0">
                <a:latin typeface="Arial" panose="020B0604020202020204" pitchFamily="34" charset="0"/>
                <a:cs typeface="Arial" panose="020B0604020202020204" pitchFamily="34" charset="0"/>
              </a:rPr>
              <a:t>In a nod to this year’s theme, the hosts will tell you all about their creative lives and we will hear all about the lives of student learning disability nurses.</a:t>
            </a:r>
            <a:endParaRPr lang="en-GB" sz="8000" dirty="0">
              <a:latin typeface="Arial" panose="020B0604020202020204" pitchFamily="34" charset="0"/>
              <a:cs typeface="Arial" panose="020B0604020202020204" pitchFamily="34" charset="0"/>
            </a:endParaRPr>
          </a:p>
          <a:p>
            <a:pPr marL="0" indent="0">
              <a:lnSpc>
                <a:spcPct val="120000"/>
              </a:lnSpc>
              <a:buNone/>
            </a:pPr>
            <a:r>
              <a:rPr lang="en-US" sz="8000" dirty="0">
                <a:latin typeface="Arial" panose="020B0604020202020204" pitchFamily="34" charset="0"/>
                <a:cs typeface="Arial" panose="020B0604020202020204" pitchFamily="34" charset="0"/>
              </a:rPr>
              <a:t>Join in for a virtual and interactive chat show style event to celebrate the creative side of people who have learning disabilities and find out more about what motivates students to choose to focus on learning disability. The event is open to all and everyone is welcome!</a:t>
            </a:r>
            <a:endParaRPr lang="en-GB" sz="8000" dirty="0">
              <a:latin typeface="Arial" panose="020B0604020202020204" pitchFamily="34" charset="0"/>
              <a:cs typeface="Arial" panose="020B0604020202020204" pitchFamily="34" charset="0"/>
            </a:endParaRPr>
          </a:p>
          <a:p>
            <a:pPr marL="0" indent="0">
              <a:buNone/>
            </a:pPr>
            <a:br>
              <a:rPr lang="en-US" dirty="0"/>
            </a:br>
            <a:br>
              <a:rPr lang="en-US" b="1" dirty="0"/>
            </a:br>
            <a:endParaRPr lang="en-GB" dirty="0"/>
          </a:p>
        </p:txBody>
      </p:sp>
      <p:sp>
        <p:nvSpPr>
          <p:cNvPr id="4" name="Slide Number Placeholder 3">
            <a:extLst>
              <a:ext uri="{FF2B5EF4-FFF2-40B4-BE49-F238E27FC236}">
                <a16:creationId xmlns:a16="http://schemas.microsoft.com/office/drawing/2014/main" id="{AAFC7199-E032-4097-980E-828A9FC2E46D}"/>
              </a:ext>
            </a:extLst>
          </p:cNvPr>
          <p:cNvSpPr>
            <a:spLocks noGrp="1"/>
          </p:cNvSpPr>
          <p:nvPr>
            <p:ph type="sldNum" sz="quarter" idx="12"/>
          </p:nvPr>
        </p:nvSpPr>
        <p:spPr/>
        <p:txBody>
          <a:bodyPr/>
          <a:lstStyle/>
          <a:p>
            <a:fld id="{3A311BAB-F962-4CB0-9EAC-3B69188723F3}" type="slidenum">
              <a:rPr lang="en-GB" smtClean="0"/>
              <a:t>3</a:t>
            </a:fld>
            <a:endParaRPr lang="en-GB"/>
          </a:p>
        </p:txBody>
      </p:sp>
      <p:pic>
        <p:nvPicPr>
          <p:cNvPr id="5" name="Picture 4">
            <a:extLst>
              <a:ext uri="{FF2B5EF4-FFF2-40B4-BE49-F238E27FC236}">
                <a16:creationId xmlns:a16="http://schemas.microsoft.com/office/drawing/2014/main" id="{C67E27DB-5E86-495C-95E1-A03F9D69889B}"/>
              </a:ext>
            </a:extLst>
          </p:cNvPr>
          <p:cNvPicPr>
            <a:picLocks noChangeAspect="1"/>
          </p:cNvPicPr>
          <p:nvPr/>
        </p:nvPicPr>
        <p:blipFill>
          <a:blip r:embed="rId3"/>
          <a:stretch>
            <a:fillRect/>
          </a:stretch>
        </p:blipFill>
        <p:spPr>
          <a:xfrm>
            <a:off x="152993" y="5692924"/>
            <a:ext cx="2017800" cy="1011308"/>
          </a:xfrm>
          <a:prstGeom prst="rect">
            <a:avLst/>
          </a:prstGeom>
        </p:spPr>
      </p:pic>
      <p:pic>
        <p:nvPicPr>
          <p:cNvPr id="6" name="Picture 5" descr="LSBU logo">
            <a:extLst>
              <a:ext uri="{FF2B5EF4-FFF2-40B4-BE49-F238E27FC236}">
                <a16:creationId xmlns:a16="http://schemas.microsoft.com/office/drawing/2014/main" id="{D9740E2F-D109-445B-9209-3A509397FD5B}"/>
              </a:ext>
            </a:extLst>
          </p:cNvPr>
          <p:cNvPicPr>
            <a:picLocks noChangeAspect="1"/>
          </p:cNvPicPr>
          <p:nvPr/>
        </p:nvPicPr>
        <p:blipFill>
          <a:blip r:embed="rId4"/>
          <a:stretch>
            <a:fillRect/>
          </a:stretch>
        </p:blipFill>
        <p:spPr>
          <a:xfrm>
            <a:off x="10011508" y="0"/>
            <a:ext cx="2180492" cy="1090246"/>
          </a:xfrm>
          <a:prstGeom prst="rect">
            <a:avLst/>
          </a:prstGeom>
        </p:spPr>
      </p:pic>
      <p:pic>
        <p:nvPicPr>
          <p:cNvPr id="7" name="Picture 6" descr="Foundation for people with learning disabilities">
            <a:extLst>
              <a:ext uri="{FF2B5EF4-FFF2-40B4-BE49-F238E27FC236}">
                <a16:creationId xmlns:a16="http://schemas.microsoft.com/office/drawing/2014/main" id="{F8DC54D1-DC59-4B51-9AD1-6ECC60205F3A}"/>
              </a:ext>
            </a:extLst>
          </p:cNvPr>
          <p:cNvPicPr>
            <a:picLocks noChangeAspect="1"/>
          </p:cNvPicPr>
          <p:nvPr/>
        </p:nvPicPr>
        <p:blipFill>
          <a:blip r:embed="rId5"/>
          <a:stretch>
            <a:fillRect/>
          </a:stretch>
        </p:blipFill>
        <p:spPr>
          <a:xfrm>
            <a:off x="10011508" y="1125233"/>
            <a:ext cx="2180492" cy="1451018"/>
          </a:xfrm>
          <a:prstGeom prst="rect">
            <a:avLst/>
          </a:prstGeom>
        </p:spPr>
      </p:pic>
    </p:spTree>
    <p:extLst>
      <p:ext uri="{BB962C8B-B14F-4D97-AF65-F5344CB8AC3E}">
        <p14:creationId xmlns:p14="http://schemas.microsoft.com/office/powerpoint/2010/main" val="1672024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rmAutofit fontScale="92500" lnSpcReduction="10000"/>
          </a:bodyPr>
          <a:lstStyle/>
          <a:p>
            <a:pPr marL="0" indent="0" algn="ctr">
              <a:buNone/>
            </a:pPr>
            <a:r>
              <a:rPr lang="en-GB" sz="2400" dirty="0">
                <a:latin typeface="Arial"/>
                <a:cs typeface="Arial"/>
              </a:rPr>
              <a:t>Awareness campaign organised by one of the UK’s leading charities for learning disabilities, Mencap</a:t>
            </a:r>
          </a:p>
          <a:p>
            <a:pPr marL="0" indent="0" algn="ctr">
              <a:buNone/>
            </a:pPr>
            <a:endParaRPr lang="en-GB" sz="2400" dirty="0">
              <a:latin typeface="Arial"/>
              <a:cs typeface="Arial"/>
            </a:endParaRPr>
          </a:p>
          <a:p>
            <a:pPr marL="0" indent="0" algn="ctr">
              <a:buNone/>
            </a:pPr>
            <a:r>
              <a:rPr lang="en-GB" sz="2400" dirty="0">
                <a:latin typeface="Arial"/>
                <a:cs typeface="Arial"/>
              </a:rPr>
              <a:t>Mencap’s values are:</a:t>
            </a:r>
          </a:p>
          <a:p>
            <a:pPr algn="ctr"/>
            <a:r>
              <a:rPr lang="en-GB" sz="2400" dirty="0">
                <a:latin typeface="Arial"/>
                <a:cs typeface="Arial"/>
              </a:rPr>
              <a:t>Inclusiveness </a:t>
            </a:r>
          </a:p>
          <a:p>
            <a:pPr algn="ctr"/>
            <a:r>
              <a:rPr lang="en-GB" sz="2400" dirty="0">
                <a:latin typeface="Arial"/>
                <a:cs typeface="Arial"/>
              </a:rPr>
              <a:t>Trustworthiness </a:t>
            </a:r>
          </a:p>
          <a:p>
            <a:pPr algn="ctr"/>
            <a:r>
              <a:rPr lang="en-GB" sz="2400" dirty="0">
                <a:latin typeface="Arial"/>
                <a:cs typeface="Arial"/>
              </a:rPr>
              <a:t>Caring </a:t>
            </a:r>
          </a:p>
          <a:p>
            <a:pPr algn="ctr"/>
            <a:r>
              <a:rPr lang="en-GB" sz="2400" dirty="0">
                <a:latin typeface="Arial"/>
                <a:cs typeface="Arial"/>
              </a:rPr>
              <a:t>Challenging </a:t>
            </a:r>
          </a:p>
          <a:p>
            <a:pPr algn="ctr"/>
            <a:r>
              <a:rPr lang="en-GB" sz="2400" dirty="0">
                <a:latin typeface="Arial"/>
                <a:cs typeface="Arial"/>
              </a:rPr>
              <a:t>Positive</a:t>
            </a:r>
          </a:p>
          <a:p>
            <a:pPr marL="0" indent="0">
              <a:buNone/>
            </a:pPr>
            <a:endParaRPr lang="en-GB" dirty="0"/>
          </a:p>
          <a:p>
            <a:pPr marL="0" indent="0">
              <a:buNone/>
            </a:pPr>
            <a:r>
              <a:rPr lang="en-GB" dirty="0"/>
              <a:t> </a:t>
            </a:r>
          </a:p>
        </p:txBody>
      </p:sp>
      <p:sp>
        <p:nvSpPr>
          <p:cNvPr id="2" name="Title 1"/>
          <p:cNvSpPr>
            <a:spLocks noGrp="1"/>
          </p:cNvSpPr>
          <p:nvPr>
            <p:ph type="title"/>
          </p:nvPr>
        </p:nvSpPr>
        <p:spPr/>
        <p:txBody>
          <a:bodyPr>
            <a:normAutofit/>
          </a:bodyPr>
          <a:lstStyle/>
          <a:p>
            <a:pPr algn="ctr"/>
            <a:r>
              <a:rPr lang="en-GB" u="sng" dirty="0">
                <a:latin typeface="Arial"/>
                <a:cs typeface="Arial"/>
              </a:rPr>
              <a:t>What is Learning Disability Week?</a:t>
            </a:r>
          </a:p>
        </p:txBody>
      </p:sp>
      <p:pic>
        <p:nvPicPr>
          <p:cNvPr id="5" name="Picture 4" descr="It&amp;#39;s Learning Disability Week June 14th- 20th Get Involved! Mencap&#10;&#10;Mencap promotional image with writing above on the right hand side in purple and white, on the left hand side are cartoon figur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5889" y="3290666"/>
            <a:ext cx="3013132" cy="3065684"/>
          </a:xfrm>
          <a:prstGeom prst="rect">
            <a:avLst/>
          </a:prstGeom>
        </p:spPr>
      </p:pic>
      <p:pic>
        <p:nvPicPr>
          <p:cNvPr id="4" name="Picture 4" descr="St Mary&amp;#39;s University Logo">
            <a:extLst>
              <a:ext uri="{FF2B5EF4-FFF2-40B4-BE49-F238E27FC236}">
                <a16:creationId xmlns:a16="http://schemas.microsoft.com/office/drawing/2014/main" id="{CC142399-748D-4CEC-8ACC-15C23698DA25}"/>
              </a:ext>
            </a:extLst>
          </p:cNvPr>
          <p:cNvPicPr>
            <a:picLocks noChangeAspect="1"/>
          </p:cNvPicPr>
          <p:nvPr/>
        </p:nvPicPr>
        <p:blipFill>
          <a:blip r:embed="rId3"/>
          <a:stretch>
            <a:fillRect/>
          </a:stretch>
        </p:blipFill>
        <p:spPr>
          <a:xfrm>
            <a:off x="687706" y="5080000"/>
            <a:ext cx="2552700" cy="1276350"/>
          </a:xfrm>
          <a:prstGeom prst="rect">
            <a:avLst/>
          </a:prstGeom>
        </p:spPr>
      </p:pic>
      <p:sp>
        <p:nvSpPr>
          <p:cNvPr id="6" name="Slide Number Placeholder 5">
            <a:extLst>
              <a:ext uri="{FF2B5EF4-FFF2-40B4-BE49-F238E27FC236}">
                <a16:creationId xmlns:a16="http://schemas.microsoft.com/office/drawing/2014/main" id="{251B43B7-55F3-4D02-81C6-1B62E3934F88}"/>
              </a:ext>
            </a:extLst>
          </p:cNvPr>
          <p:cNvSpPr>
            <a:spLocks noGrp="1"/>
          </p:cNvSpPr>
          <p:nvPr>
            <p:ph type="sldNum" sz="quarter" idx="12"/>
          </p:nvPr>
        </p:nvSpPr>
        <p:spPr/>
        <p:txBody>
          <a:bodyPr/>
          <a:lstStyle/>
          <a:p>
            <a:fld id="{3A311BAB-F962-4CB0-9EAC-3B69188723F3}" type="slidenum">
              <a:rPr lang="en-GB" smtClean="0"/>
              <a:t>4</a:t>
            </a:fld>
            <a:endParaRPr lang="en-GB"/>
          </a:p>
        </p:txBody>
      </p:sp>
    </p:spTree>
    <p:extLst>
      <p:ext uri="{BB962C8B-B14F-4D97-AF65-F5344CB8AC3E}">
        <p14:creationId xmlns:p14="http://schemas.microsoft.com/office/powerpoint/2010/main" val="1316464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8786" y="1431487"/>
            <a:ext cx="10515600" cy="4351338"/>
          </a:xfrm>
        </p:spPr>
        <p:txBody>
          <a:bodyPr vert="horz" lIns="91440" tIns="45720" rIns="91440" bIns="45720" rtlCol="0" anchor="t">
            <a:normAutofit/>
          </a:bodyPr>
          <a:lstStyle/>
          <a:p>
            <a:r>
              <a:rPr lang="en-GB" sz="2400" dirty="0">
                <a:latin typeface="Arial"/>
                <a:cs typeface="Arial"/>
              </a:rPr>
              <a:t>A reduced intellectual ability and difficulty with everyday activities – for example household tasks, socialising or managing money – which affects someone for their whole life.</a:t>
            </a:r>
          </a:p>
          <a:p>
            <a:r>
              <a:rPr lang="en-GB" sz="2400" dirty="0">
                <a:latin typeface="Arial"/>
                <a:cs typeface="Arial"/>
              </a:rPr>
              <a:t>People who have a learning disability tend to take longer to learn and may need support to develop new skills, understand complicated information and interact with other people (Mencap, 2021)</a:t>
            </a:r>
          </a:p>
          <a:p>
            <a:r>
              <a:rPr lang="en-GB" sz="2400" i="1" dirty="0">
                <a:latin typeface="Arial"/>
                <a:cs typeface="Arial"/>
              </a:rPr>
              <a:t>Not </a:t>
            </a:r>
            <a:r>
              <a:rPr lang="en-GB" sz="2400" dirty="0">
                <a:latin typeface="Arial"/>
                <a:cs typeface="Arial"/>
              </a:rPr>
              <a:t>to be confused with </a:t>
            </a:r>
            <a:r>
              <a:rPr lang="en-GB" sz="2400" b="1" dirty="0">
                <a:latin typeface="Arial"/>
                <a:cs typeface="Arial"/>
              </a:rPr>
              <a:t>specific</a:t>
            </a:r>
            <a:r>
              <a:rPr lang="en-GB" sz="2400" dirty="0">
                <a:latin typeface="Arial"/>
                <a:cs typeface="Arial"/>
              </a:rPr>
              <a:t> learning difficulties or differences (such as: dyslexia, ADHD, dyspraxia and dyscalculia), as specific learning differences do not impact overall general IQ or ability</a:t>
            </a:r>
          </a:p>
          <a:p>
            <a:pPr marL="0" indent="0">
              <a:buNone/>
            </a:pPr>
            <a:r>
              <a:rPr lang="en-GB" dirty="0">
                <a:hlinkClick r:id="rId2"/>
              </a:rPr>
              <a:t>https://youtu.be/9Tls8PyUVKc</a:t>
            </a:r>
            <a:endParaRPr lang="en-GB" dirty="0"/>
          </a:p>
          <a:p>
            <a:pPr marL="0" indent="0">
              <a:buNone/>
            </a:pPr>
            <a:endParaRPr lang="en-GB" dirty="0"/>
          </a:p>
        </p:txBody>
      </p:sp>
      <p:sp>
        <p:nvSpPr>
          <p:cNvPr id="2" name="Title 1"/>
          <p:cNvSpPr>
            <a:spLocks noGrp="1"/>
          </p:cNvSpPr>
          <p:nvPr>
            <p:ph type="title"/>
          </p:nvPr>
        </p:nvSpPr>
        <p:spPr>
          <a:xfrm>
            <a:off x="798786" y="181194"/>
            <a:ext cx="10515600" cy="1325563"/>
          </a:xfrm>
        </p:spPr>
        <p:txBody>
          <a:bodyPr/>
          <a:lstStyle/>
          <a:p>
            <a:r>
              <a:rPr lang="en-GB" dirty="0">
                <a:latin typeface="Arial"/>
                <a:cs typeface="Arial"/>
              </a:rPr>
              <a:t>What is a learning disability?</a:t>
            </a:r>
          </a:p>
        </p:txBody>
      </p:sp>
      <p:pic>
        <p:nvPicPr>
          <p:cNvPr id="5" name="Picture 4" descr="Image of two adults, one of whom is drawing and one (dressed in black) overlooking their drawing. It appears the lady on the left is a carer to the older gentleman draw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2586" y="0"/>
            <a:ext cx="2399414" cy="1340929"/>
          </a:xfrm>
          <a:prstGeom prst="rect">
            <a:avLst/>
          </a:prstGeom>
        </p:spPr>
      </p:pic>
      <p:pic>
        <p:nvPicPr>
          <p:cNvPr id="4" name="Picture 4" descr="St Marys University Logo">
            <a:extLst>
              <a:ext uri="{FF2B5EF4-FFF2-40B4-BE49-F238E27FC236}">
                <a16:creationId xmlns:a16="http://schemas.microsoft.com/office/drawing/2014/main" id="{C7EFEFF6-3130-481E-9A64-777EB3DEBF9A}"/>
              </a:ext>
            </a:extLst>
          </p:cNvPr>
          <p:cNvPicPr>
            <a:picLocks noChangeAspect="1"/>
          </p:cNvPicPr>
          <p:nvPr/>
        </p:nvPicPr>
        <p:blipFill>
          <a:blip r:embed="rId4"/>
          <a:stretch>
            <a:fillRect/>
          </a:stretch>
        </p:blipFill>
        <p:spPr>
          <a:xfrm>
            <a:off x="838200" y="5262562"/>
            <a:ext cx="2552700" cy="1276350"/>
          </a:xfrm>
          <a:prstGeom prst="rect">
            <a:avLst/>
          </a:prstGeom>
        </p:spPr>
      </p:pic>
      <p:sp>
        <p:nvSpPr>
          <p:cNvPr id="6" name="Slide Number Placeholder 5">
            <a:extLst>
              <a:ext uri="{FF2B5EF4-FFF2-40B4-BE49-F238E27FC236}">
                <a16:creationId xmlns:a16="http://schemas.microsoft.com/office/drawing/2014/main" id="{85523BF6-93FF-4261-80BE-6B97B581D05D}"/>
              </a:ext>
            </a:extLst>
          </p:cNvPr>
          <p:cNvSpPr>
            <a:spLocks noGrp="1"/>
          </p:cNvSpPr>
          <p:nvPr>
            <p:ph type="sldNum" sz="quarter" idx="12"/>
          </p:nvPr>
        </p:nvSpPr>
        <p:spPr/>
        <p:txBody>
          <a:bodyPr/>
          <a:lstStyle/>
          <a:p>
            <a:fld id="{3A311BAB-F962-4CB0-9EAC-3B69188723F3}" type="slidenum">
              <a:rPr lang="en-GB" smtClean="0"/>
              <a:t>5</a:t>
            </a:fld>
            <a:endParaRPr lang="en-GB"/>
          </a:p>
        </p:txBody>
      </p:sp>
    </p:spTree>
    <p:extLst>
      <p:ext uri="{BB962C8B-B14F-4D97-AF65-F5344CB8AC3E}">
        <p14:creationId xmlns:p14="http://schemas.microsoft.com/office/powerpoint/2010/main" val="581125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915" y="473479"/>
            <a:ext cx="10515600" cy="6082964"/>
          </a:xfrm>
        </p:spPr>
        <p:txBody>
          <a:bodyPr vert="horz" lIns="91440" tIns="45720" rIns="91440" bIns="45720" rtlCol="0" anchor="t">
            <a:normAutofit/>
          </a:bodyPr>
          <a:lstStyle/>
          <a:p>
            <a:r>
              <a:rPr lang="en-GB" sz="2400" dirty="0">
                <a:latin typeface="Arial"/>
                <a:cs typeface="Arial"/>
              </a:rPr>
              <a:t>Learning disabilities can be mild, moderate, severe or profound. </a:t>
            </a:r>
          </a:p>
          <a:p>
            <a:r>
              <a:rPr lang="en-GB" sz="2400" dirty="0">
                <a:latin typeface="Arial"/>
                <a:cs typeface="Arial"/>
              </a:rPr>
              <a:t>People who have a severe learning disability or profound and multiple learning disability (PMLD), will need more care and support with areas such as: mobility, personal care and communication. </a:t>
            </a:r>
          </a:p>
          <a:p>
            <a:r>
              <a:rPr lang="en-GB" sz="2400" dirty="0">
                <a:latin typeface="Arial"/>
                <a:cs typeface="Arial"/>
              </a:rPr>
              <a:t>People who have a moderate learning disability may also need support in these areas, but not definitely.</a:t>
            </a:r>
          </a:p>
          <a:p>
            <a:r>
              <a:rPr lang="en-GB" sz="2400" dirty="0">
                <a:latin typeface="Arial"/>
                <a:cs typeface="Arial"/>
              </a:rPr>
              <a:t>Signs are usually noticeable in a child’s development, pre-natal complications are also common contributing factors</a:t>
            </a:r>
          </a:p>
          <a:p>
            <a:r>
              <a:rPr lang="en-GB" sz="2400" dirty="0">
                <a:latin typeface="Arial"/>
                <a:cs typeface="Arial"/>
              </a:rPr>
              <a:t>Individuals who have a learning disability may also have </a:t>
            </a:r>
            <a:r>
              <a:rPr lang="en-GB" sz="2400" dirty="0">
                <a:latin typeface="Arial"/>
                <a:cs typeface="Arial"/>
                <a:hlinkClick r:id="rId2"/>
              </a:rPr>
              <a:t>associated conditions</a:t>
            </a:r>
            <a:endParaRPr lang="en-GB" sz="2400" dirty="0">
              <a:latin typeface="Arial"/>
              <a:cs typeface="Arial"/>
            </a:endParaRPr>
          </a:p>
        </p:txBody>
      </p:sp>
      <p:pic>
        <p:nvPicPr>
          <p:cNvPr id="4" name="Picture 3" descr="LD Week 2021 14th June drawing"/>
          <p:cNvPicPr>
            <a:picLocks noChangeAspect="1"/>
          </p:cNvPicPr>
          <p:nvPr/>
        </p:nvPicPr>
        <p:blipFill>
          <a:blip r:embed="rId3"/>
          <a:stretch>
            <a:fillRect/>
          </a:stretch>
        </p:blipFill>
        <p:spPr>
          <a:xfrm>
            <a:off x="7804298" y="4827866"/>
            <a:ext cx="3590260" cy="1567972"/>
          </a:xfrm>
          <a:prstGeom prst="rect">
            <a:avLst/>
          </a:prstGeom>
        </p:spPr>
      </p:pic>
      <p:pic>
        <p:nvPicPr>
          <p:cNvPr id="2" name="Picture 4" descr="St Mary;s University Logo">
            <a:extLst>
              <a:ext uri="{FF2B5EF4-FFF2-40B4-BE49-F238E27FC236}">
                <a16:creationId xmlns:a16="http://schemas.microsoft.com/office/drawing/2014/main" id="{49B91296-90FF-4A8F-936B-60DE34E9B0A8}"/>
              </a:ext>
            </a:extLst>
          </p:cNvPr>
          <p:cNvPicPr>
            <a:picLocks noChangeAspect="1"/>
          </p:cNvPicPr>
          <p:nvPr/>
        </p:nvPicPr>
        <p:blipFill>
          <a:blip r:embed="rId4"/>
          <a:stretch>
            <a:fillRect/>
          </a:stretch>
        </p:blipFill>
        <p:spPr>
          <a:xfrm>
            <a:off x="526915" y="4973677"/>
            <a:ext cx="2552700" cy="1276350"/>
          </a:xfrm>
          <a:prstGeom prst="rect">
            <a:avLst/>
          </a:prstGeom>
        </p:spPr>
      </p:pic>
      <p:sp>
        <p:nvSpPr>
          <p:cNvPr id="5" name="Slide Number Placeholder 4">
            <a:extLst>
              <a:ext uri="{FF2B5EF4-FFF2-40B4-BE49-F238E27FC236}">
                <a16:creationId xmlns:a16="http://schemas.microsoft.com/office/drawing/2014/main" id="{AE239656-E39C-45EA-BB27-BB12073DDB0F}"/>
              </a:ext>
            </a:extLst>
          </p:cNvPr>
          <p:cNvSpPr>
            <a:spLocks noGrp="1"/>
          </p:cNvSpPr>
          <p:nvPr>
            <p:ph type="sldNum" sz="quarter" idx="12"/>
          </p:nvPr>
        </p:nvSpPr>
        <p:spPr/>
        <p:txBody>
          <a:bodyPr/>
          <a:lstStyle/>
          <a:p>
            <a:fld id="{3A311BAB-F962-4CB0-9EAC-3B69188723F3}" type="slidenum">
              <a:rPr lang="en-GB" smtClean="0"/>
              <a:t>6</a:t>
            </a:fld>
            <a:endParaRPr lang="en-GB"/>
          </a:p>
        </p:txBody>
      </p:sp>
    </p:spTree>
    <p:extLst>
      <p:ext uri="{BB962C8B-B14F-4D97-AF65-F5344CB8AC3E}">
        <p14:creationId xmlns:p14="http://schemas.microsoft.com/office/powerpoint/2010/main" val="1869023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698A6-9C3B-49B7-A345-A47724508BE7}"/>
              </a:ext>
            </a:extLst>
          </p:cNvPr>
          <p:cNvSpPr>
            <a:spLocks noGrp="1"/>
          </p:cNvSpPr>
          <p:nvPr>
            <p:ph type="title"/>
          </p:nvPr>
        </p:nvSpPr>
        <p:spPr>
          <a:xfrm>
            <a:off x="372140" y="0"/>
            <a:ext cx="10515600" cy="1325563"/>
          </a:xfrm>
        </p:spPr>
        <p:txBody>
          <a:bodyPr/>
          <a:lstStyle/>
          <a:p>
            <a:r>
              <a:rPr lang="en-GB" dirty="0">
                <a:latin typeface="Arial" panose="020B0604020202020204" pitchFamily="34" charset="0"/>
                <a:cs typeface="Arial" panose="020B0604020202020204" pitchFamily="34" charset="0"/>
              </a:rPr>
              <a:t>Social care support</a:t>
            </a:r>
          </a:p>
        </p:txBody>
      </p:sp>
      <p:sp>
        <p:nvSpPr>
          <p:cNvPr id="3" name="Content Placeholder 2">
            <a:extLst>
              <a:ext uri="{FF2B5EF4-FFF2-40B4-BE49-F238E27FC236}">
                <a16:creationId xmlns:a16="http://schemas.microsoft.com/office/drawing/2014/main" id="{B2A08395-6028-476E-A2F7-FA3590E55A0D}"/>
              </a:ext>
            </a:extLst>
          </p:cNvPr>
          <p:cNvSpPr>
            <a:spLocks noGrp="1"/>
          </p:cNvSpPr>
          <p:nvPr>
            <p:ph idx="1"/>
          </p:nvPr>
        </p:nvSpPr>
        <p:spPr>
          <a:xfrm>
            <a:off x="372140" y="1186666"/>
            <a:ext cx="10515600" cy="4592712"/>
          </a:xfrm>
        </p:spPr>
        <p:txBody>
          <a:bodyPr>
            <a:normAutofit fontScale="92500" lnSpcReduction="10000"/>
          </a:bodyPr>
          <a:lstStyle/>
          <a:p>
            <a:r>
              <a:rPr lang="en-US" sz="3400" dirty="0">
                <a:latin typeface="Arial" panose="020B0604020202020204" pitchFamily="34" charset="0"/>
                <a:cs typeface="Arial" panose="020B0604020202020204" pitchFamily="34" charset="0"/>
              </a:rPr>
              <a:t>Social care support ranges from a few hours of a week to 24-hours-a-day.</a:t>
            </a:r>
            <a:endParaRPr lang="en-GB" sz="3400" dirty="0">
              <a:latin typeface="Arial" panose="020B0604020202020204" pitchFamily="34" charset="0"/>
              <a:cs typeface="Arial" panose="020B0604020202020204" pitchFamily="34" charset="0"/>
            </a:endParaRPr>
          </a:p>
          <a:p>
            <a:r>
              <a:rPr lang="en-US" sz="3400" dirty="0">
                <a:latin typeface="Arial" panose="020B0604020202020204" pitchFamily="34" charset="0"/>
                <a:cs typeface="Arial" panose="020B0604020202020204" pitchFamily="34" charset="0"/>
              </a:rPr>
              <a:t>Support can include: supporting somebody to get up and get dressed, develop friendships and relationships, or to do meaningful activities and be part of their local community.</a:t>
            </a:r>
            <a:endParaRPr lang="en-GB" sz="3400" dirty="0">
              <a:latin typeface="Arial" panose="020B0604020202020204" pitchFamily="34" charset="0"/>
              <a:cs typeface="Arial" panose="020B0604020202020204" pitchFamily="34" charset="0"/>
            </a:endParaRPr>
          </a:p>
          <a:p>
            <a:r>
              <a:rPr lang="en-US" sz="3400" dirty="0">
                <a:latin typeface="Arial" panose="020B0604020202020204" pitchFamily="34" charset="0"/>
                <a:cs typeface="Arial" panose="020B0604020202020204" pitchFamily="34" charset="0"/>
              </a:rPr>
              <a:t>Over 1 million adults in England accessed long-term or short-term social care support in England in 2017/18. </a:t>
            </a:r>
          </a:p>
          <a:p>
            <a:r>
              <a:rPr lang="en-US" sz="3400" dirty="0">
                <a:latin typeface="Arial" panose="020B0604020202020204" pitchFamily="34" charset="0"/>
                <a:cs typeface="Arial" panose="020B0604020202020204" pitchFamily="34" charset="0"/>
              </a:rPr>
              <a:t>For 150,100 of these adults, a </a:t>
            </a:r>
            <a:r>
              <a:rPr lang="en-US" sz="3400" i="1" u="sng" dirty="0">
                <a:latin typeface="Arial" panose="020B0604020202020204" pitchFamily="34" charset="0"/>
                <a:cs typeface="Arial" panose="020B0604020202020204" pitchFamily="34" charset="0"/>
              </a:rPr>
              <a:t>learning disability was the main reason they needed support.</a:t>
            </a:r>
            <a:endParaRPr lang="en-GB" sz="3400" dirty="0">
              <a:latin typeface="Arial" panose="020B0604020202020204" pitchFamily="34" charset="0"/>
              <a:cs typeface="Arial" panose="020B0604020202020204" pitchFamily="34" charset="0"/>
            </a:endParaRPr>
          </a:p>
          <a:p>
            <a:endParaRPr lang="en-GB" dirty="0"/>
          </a:p>
        </p:txBody>
      </p:sp>
      <p:sp>
        <p:nvSpPr>
          <p:cNvPr id="4" name="TextBox 3">
            <a:extLst>
              <a:ext uri="{FF2B5EF4-FFF2-40B4-BE49-F238E27FC236}">
                <a16:creationId xmlns:a16="http://schemas.microsoft.com/office/drawing/2014/main" id="{F1C81900-3B46-43BE-BFF0-831F323829DC}"/>
              </a:ext>
            </a:extLst>
          </p:cNvPr>
          <p:cNvSpPr txBox="1"/>
          <p:nvPr/>
        </p:nvSpPr>
        <p:spPr>
          <a:xfrm>
            <a:off x="7683795" y="5853797"/>
            <a:ext cx="4508205" cy="646331"/>
          </a:xfrm>
          <a:prstGeom prst="rect">
            <a:avLst/>
          </a:prstGeom>
          <a:noFill/>
        </p:spPr>
        <p:txBody>
          <a:bodyPr wrap="square" rtlCol="0">
            <a:spAutoFit/>
          </a:bodyPr>
          <a:lstStyle/>
          <a:p>
            <a:r>
              <a:rPr lang="en-US" u="sng"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Learning Disability - Social Care Research and Stats | Mencap</a:t>
            </a:r>
            <a:r>
              <a:rPr lang="en-US" u="sng" dirty="0">
                <a:latin typeface="Arial" panose="020B0604020202020204" pitchFamily="34" charset="0"/>
                <a:cs typeface="Arial" panose="020B0604020202020204" pitchFamily="34" charset="0"/>
              </a:rPr>
              <a:t> (2021)</a:t>
            </a:r>
            <a:endParaRPr lang="en-GB"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3F8F317-93B6-45AE-B435-5C9B25E8BC83}"/>
              </a:ext>
            </a:extLst>
          </p:cNvPr>
          <p:cNvPicPr>
            <a:picLocks noChangeAspect="1"/>
          </p:cNvPicPr>
          <p:nvPr/>
        </p:nvPicPr>
        <p:blipFill>
          <a:blip r:embed="rId3"/>
          <a:stretch>
            <a:fillRect/>
          </a:stretch>
        </p:blipFill>
        <p:spPr>
          <a:xfrm>
            <a:off x="372141" y="5609515"/>
            <a:ext cx="2222204" cy="1108450"/>
          </a:xfrm>
          <a:prstGeom prst="rect">
            <a:avLst/>
          </a:prstGeom>
        </p:spPr>
      </p:pic>
      <p:sp>
        <p:nvSpPr>
          <p:cNvPr id="6" name="Slide Number Placeholder 5">
            <a:extLst>
              <a:ext uri="{FF2B5EF4-FFF2-40B4-BE49-F238E27FC236}">
                <a16:creationId xmlns:a16="http://schemas.microsoft.com/office/drawing/2014/main" id="{BBE0702F-1C6B-4460-A2DF-1014F6A76573}"/>
              </a:ext>
            </a:extLst>
          </p:cNvPr>
          <p:cNvSpPr>
            <a:spLocks noGrp="1"/>
          </p:cNvSpPr>
          <p:nvPr>
            <p:ph type="sldNum" sz="quarter" idx="12"/>
          </p:nvPr>
        </p:nvSpPr>
        <p:spPr/>
        <p:txBody>
          <a:bodyPr/>
          <a:lstStyle/>
          <a:p>
            <a:fld id="{3A311BAB-F962-4CB0-9EAC-3B69188723F3}" type="slidenum">
              <a:rPr lang="en-GB" smtClean="0"/>
              <a:t>7</a:t>
            </a:fld>
            <a:endParaRPr lang="en-GB"/>
          </a:p>
        </p:txBody>
      </p:sp>
    </p:spTree>
    <p:extLst>
      <p:ext uri="{BB962C8B-B14F-4D97-AF65-F5344CB8AC3E}">
        <p14:creationId xmlns:p14="http://schemas.microsoft.com/office/powerpoint/2010/main" val="2147408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GB" sz="2400" dirty="0">
                <a:latin typeface="Arial"/>
                <a:cs typeface="Arial"/>
              </a:rPr>
              <a:t>Why do we communicate?</a:t>
            </a:r>
          </a:p>
          <a:p>
            <a:pPr marL="514350" indent="-514350">
              <a:buFont typeface="+mj-lt"/>
              <a:buAutoNum type="arabicPeriod"/>
            </a:pPr>
            <a:r>
              <a:rPr lang="en-GB" sz="2400" dirty="0">
                <a:latin typeface="Arial"/>
                <a:cs typeface="Arial"/>
              </a:rPr>
              <a:t>To share interests</a:t>
            </a:r>
          </a:p>
          <a:p>
            <a:pPr marL="514350" indent="-514350">
              <a:buFont typeface="+mj-lt"/>
              <a:buAutoNum type="arabicPeriod"/>
            </a:pPr>
            <a:r>
              <a:rPr lang="en-GB" sz="2400" dirty="0">
                <a:latin typeface="Arial"/>
                <a:cs typeface="Arial"/>
              </a:rPr>
              <a:t>To convey thoughts </a:t>
            </a:r>
          </a:p>
          <a:p>
            <a:pPr marL="514350" indent="-514350">
              <a:buFont typeface="+mj-lt"/>
              <a:buAutoNum type="arabicPeriod"/>
            </a:pPr>
            <a:r>
              <a:rPr lang="en-GB" sz="2400" dirty="0">
                <a:latin typeface="Arial"/>
                <a:cs typeface="Arial"/>
              </a:rPr>
              <a:t>To convey feelings</a:t>
            </a:r>
          </a:p>
          <a:p>
            <a:pPr marL="514350" indent="-514350">
              <a:buFont typeface="+mj-lt"/>
              <a:buAutoNum type="arabicPeriod"/>
            </a:pPr>
            <a:r>
              <a:rPr lang="en-GB" sz="2400" dirty="0">
                <a:latin typeface="Arial"/>
                <a:cs typeface="Arial"/>
              </a:rPr>
              <a:t>To connect with others </a:t>
            </a:r>
          </a:p>
          <a:p>
            <a:pPr marL="514350" indent="-514350">
              <a:buFont typeface="+mj-lt"/>
              <a:buAutoNum type="arabicPeriod"/>
            </a:pPr>
            <a:r>
              <a:rPr lang="en-GB" sz="2400" dirty="0">
                <a:latin typeface="Arial"/>
                <a:cs typeface="Arial"/>
              </a:rPr>
              <a:t>To express need</a:t>
            </a:r>
          </a:p>
          <a:p>
            <a:pPr marL="514350" indent="-514350">
              <a:buFont typeface="+mj-lt"/>
              <a:buAutoNum type="arabicPeriod"/>
            </a:pPr>
            <a:r>
              <a:rPr lang="en-GB" sz="2400" dirty="0">
                <a:latin typeface="Arial"/>
                <a:cs typeface="Arial"/>
              </a:rPr>
              <a:t>To control a situation or response </a:t>
            </a:r>
          </a:p>
        </p:txBody>
      </p:sp>
      <p:sp>
        <p:nvSpPr>
          <p:cNvPr id="2" name="Title 1"/>
          <p:cNvSpPr>
            <a:spLocks noGrp="1"/>
          </p:cNvSpPr>
          <p:nvPr>
            <p:ph type="title"/>
          </p:nvPr>
        </p:nvSpPr>
        <p:spPr/>
        <p:txBody>
          <a:bodyPr/>
          <a:lstStyle/>
          <a:p>
            <a:r>
              <a:rPr lang="en-GB" u="sng" dirty="0">
                <a:latin typeface="Arial"/>
                <a:cs typeface="Arial"/>
              </a:rPr>
              <a:t>Communication</a:t>
            </a:r>
            <a:r>
              <a:rPr lang="en-GB" dirty="0">
                <a:latin typeface="Arial"/>
                <a:cs typeface="Arial"/>
              </a:rPr>
              <a:t>	</a:t>
            </a:r>
          </a:p>
        </p:txBody>
      </p:sp>
      <p:pic>
        <p:nvPicPr>
          <p:cNvPr id="4" name="Picture 3" descr="Image of two shadows with speach bubbles, one is green and one is blu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9755" y="0"/>
            <a:ext cx="2532245" cy="1529191"/>
          </a:xfrm>
          <a:prstGeom prst="rect">
            <a:avLst/>
          </a:prstGeom>
        </p:spPr>
      </p:pic>
      <p:pic>
        <p:nvPicPr>
          <p:cNvPr id="6" name="Picture 4" descr="St Marys University Logo">
            <a:extLst>
              <a:ext uri="{FF2B5EF4-FFF2-40B4-BE49-F238E27FC236}">
                <a16:creationId xmlns:a16="http://schemas.microsoft.com/office/drawing/2014/main" id="{034484F6-D5B2-4735-9F18-A66DF68DC134}"/>
              </a:ext>
            </a:extLst>
          </p:cNvPr>
          <p:cNvPicPr>
            <a:picLocks noChangeAspect="1"/>
          </p:cNvPicPr>
          <p:nvPr/>
        </p:nvPicPr>
        <p:blipFill>
          <a:blip r:embed="rId3"/>
          <a:stretch>
            <a:fillRect/>
          </a:stretch>
        </p:blipFill>
        <p:spPr>
          <a:xfrm>
            <a:off x="836428" y="5362844"/>
            <a:ext cx="2651126" cy="1325563"/>
          </a:xfrm>
          <a:prstGeom prst="rect">
            <a:avLst/>
          </a:prstGeom>
        </p:spPr>
      </p:pic>
      <p:sp>
        <p:nvSpPr>
          <p:cNvPr id="5" name="Slide Number Placeholder 4">
            <a:extLst>
              <a:ext uri="{FF2B5EF4-FFF2-40B4-BE49-F238E27FC236}">
                <a16:creationId xmlns:a16="http://schemas.microsoft.com/office/drawing/2014/main" id="{80F0716B-AF95-4765-B13A-C690A8C0F6F7}"/>
              </a:ext>
            </a:extLst>
          </p:cNvPr>
          <p:cNvSpPr>
            <a:spLocks noGrp="1"/>
          </p:cNvSpPr>
          <p:nvPr>
            <p:ph type="sldNum" sz="quarter" idx="12"/>
          </p:nvPr>
        </p:nvSpPr>
        <p:spPr/>
        <p:txBody>
          <a:bodyPr/>
          <a:lstStyle/>
          <a:p>
            <a:fld id="{3A311BAB-F962-4CB0-9EAC-3B69188723F3}" type="slidenum">
              <a:rPr lang="en-GB" smtClean="0"/>
              <a:t>8</a:t>
            </a:fld>
            <a:endParaRPr lang="en-GB"/>
          </a:p>
        </p:txBody>
      </p:sp>
      <p:sp>
        <p:nvSpPr>
          <p:cNvPr id="7" name="TextBox 6">
            <a:extLst>
              <a:ext uri="{FF2B5EF4-FFF2-40B4-BE49-F238E27FC236}">
                <a16:creationId xmlns:a16="http://schemas.microsoft.com/office/drawing/2014/main" id="{AC9C3D7A-3E8F-4271-8C90-5B6C869766CB}"/>
              </a:ext>
            </a:extLst>
          </p:cNvPr>
          <p:cNvSpPr txBox="1"/>
          <p:nvPr/>
        </p:nvSpPr>
        <p:spPr>
          <a:xfrm>
            <a:off x="9284677" y="6538912"/>
            <a:ext cx="3020442" cy="369332"/>
          </a:xfrm>
          <a:prstGeom prst="rect">
            <a:avLst/>
          </a:prstGeom>
          <a:noFill/>
        </p:spPr>
        <p:txBody>
          <a:bodyPr wrap="none" rtlCol="0">
            <a:spAutoFit/>
          </a:bodyPr>
          <a:lstStyle/>
          <a:p>
            <a:r>
              <a:rPr lang="en-GB" dirty="0"/>
              <a:t>National Autistic Society, 2017</a:t>
            </a:r>
          </a:p>
        </p:txBody>
      </p:sp>
    </p:spTree>
    <p:extLst>
      <p:ext uri="{BB962C8B-B14F-4D97-AF65-F5344CB8AC3E}">
        <p14:creationId xmlns:p14="http://schemas.microsoft.com/office/powerpoint/2010/main" val="1622570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rmAutofit/>
          </a:bodyPr>
          <a:lstStyle/>
          <a:p>
            <a:r>
              <a:rPr lang="en-GB" sz="2400" dirty="0">
                <a:latin typeface="Arial"/>
                <a:cs typeface="Arial"/>
              </a:rPr>
              <a:t>Use accessible language</a:t>
            </a:r>
          </a:p>
          <a:p>
            <a:r>
              <a:rPr lang="en-GB" sz="2400" dirty="0">
                <a:latin typeface="Arial"/>
                <a:cs typeface="Arial"/>
              </a:rPr>
              <a:t>Avoid jargon or long words that might be hard to understand. </a:t>
            </a:r>
          </a:p>
          <a:p>
            <a:r>
              <a:rPr lang="en-GB" sz="2400" dirty="0">
                <a:latin typeface="Arial"/>
                <a:cs typeface="Arial"/>
              </a:rPr>
              <a:t>Be prepared to use different communication tools</a:t>
            </a:r>
          </a:p>
          <a:p>
            <a:r>
              <a:rPr lang="en-GB" sz="2400" dirty="0">
                <a:latin typeface="Arial"/>
                <a:cs typeface="Arial"/>
              </a:rPr>
              <a:t>Follow the lead of the person you're communicating with</a:t>
            </a:r>
          </a:p>
          <a:p>
            <a:r>
              <a:rPr lang="en-GB" sz="2400" dirty="0">
                <a:latin typeface="Arial"/>
                <a:cs typeface="Arial"/>
              </a:rPr>
              <a:t>Go at the pace of the person you're communicating with-- check they have understood.</a:t>
            </a:r>
          </a:p>
          <a:p>
            <a:endParaRPr lang="en-GB" dirty="0"/>
          </a:p>
        </p:txBody>
      </p:sp>
      <p:sp>
        <p:nvSpPr>
          <p:cNvPr id="2" name="Title 1"/>
          <p:cNvSpPr>
            <a:spLocks noGrp="1"/>
          </p:cNvSpPr>
          <p:nvPr>
            <p:ph type="title"/>
          </p:nvPr>
        </p:nvSpPr>
        <p:spPr/>
        <p:txBody>
          <a:bodyPr>
            <a:normAutofit/>
          </a:bodyPr>
          <a:lstStyle/>
          <a:p>
            <a:r>
              <a:rPr lang="en-GB" u="sng" dirty="0">
                <a:latin typeface="Arial"/>
                <a:cs typeface="Arial"/>
              </a:rPr>
              <a:t>Awareness but also acceptance and action: Top tips for communication</a:t>
            </a:r>
            <a:r>
              <a:rPr lang="en-GB" dirty="0">
                <a:latin typeface="Arial"/>
                <a:cs typeface="Arial"/>
              </a:rPr>
              <a:t>:</a:t>
            </a:r>
          </a:p>
        </p:txBody>
      </p:sp>
      <p:pic>
        <p:nvPicPr>
          <p:cNvPr id="6" name="Picture 4" descr="St Marys University Logo">
            <a:extLst>
              <a:ext uri="{FF2B5EF4-FFF2-40B4-BE49-F238E27FC236}">
                <a16:creationId xmlns:a16="http://schemas.microsoft.com/office/drawing/2014/main" id="{7EBA1C49-0E47-43B4-82CB-C38A2C6D7A5B}"/>
              </a:ext>
            </a:extLst>
          </p:cNvPr>
          <p:cNvPicPr>
            <a:picLocks noChangeAspect="1"/>
          </p:cNvPicPr>
          <p:nvPr/>
        </p:nvPicPr>
        <p:blipFill>
          <a:blip r:embed="rId2"/>
          <a:stretch>
            <a:fillRect/>
          </a:stretch>
        </p:blipFill>
        <p:spPr>
          <a:xfrm>
            <a:off x="352754" y="5247618"/>
            <a:ext cx="2552700" cy="1276350"/>
          </a:xfrm>
          <a:prstGeom prst="rect">
            <a:avLst/>
          </a:prstGeom>
        </p:spPr>
      </p:pic>
      <p:pic>
        <p:nvPicPr>
          <p:cNvPr id="8" name="Picture 7" descr="Image of two shadows with speach bubbles, one is green and one is blue">
            <a:extLst>
              <a:ext uri="{FF2B5EF4-FFF2-40B4-BE49-F238E27FC236}">
                <a16:creationId xmlns:a16="http://schemas.microsoft.com/office/drawing/2014/main" id="{BE77CB24-77CE-44D1-A125-544E075BD7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7523" y="5268495"/>
            <a:ext cx="2101723" cy="1280813"/>
          </a:xfrm>
          <a:prstGeom prst="rect">
            <a:avLst/>
          </a:prstGeom>
        </p:spPr>
      </p:pic>
      <p:sp>
        <p:nvSpPr>
          <p:cNvPr id="4" name="Slide Number Placeholder 3">
            <a:extLst>
              <a:ext uri="{FF2B5EF4-FFF2-40B4-BE49-F238E27FC236}">
                <a16:creationId xmlns:a16="http://schemas.microsoft.com/office/drawing/2014/main" id="{0B5AA6E4-4CF1-4395-941E-66F851E06482}"/>
              </a:ext>
            </a:extLst>
          </p:cNvPr>
          <p:cNvSpPr>
            <a:spLocks noGrp="1"/>
          </p:cNvSpPr>
          <p:nvPr>
            <p:ph type="sldNum" sz="quarter" idx="12"/>
          </p:nvPr>
        </p:nvSpPr>
        <p:spPr/>
        <p:txBody>
          <a:bodyPr/>
          <a:lstStyle/>
          <a:p>
            <a:fld id="{3A311BAB-F962-4CB0-9EAC-3B69188723F3}" type="slidenum">
              <a:rPr lang="en-GB" smtClean="0"/>
              <a:t>9</a:t>
            </a:fld>
            <a:endParaRPr lang="en-GB"/>
          </a:p>
        </p:txBody>
      </p:sp>
    </p:spTree>
    <p:extLst>
      <p:ext uri="{BB962C8B-B14F-4D97-AF65-F5344CB8AC3E}">
        <p14:creationId xmlns:p14="http://schemas.microsoft.com/office/powerpoint/2010/main" val="2608089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559e8a90-c5f0-4960-93bb-48a9a6be2d22">R63NPHTH4QFH-1623202956-67</_dlc_DocId>
    <_dlc_DocIdUrl xmlns="559e8a90-c5f0-4960-93bb-48a9a6be2d22">
      <Url>https://staffnet.stmarys.ac.uk/services-departments/HumanResources/equality-diversity-inclusion/_layouts/15/DocIdRedir.aspx?ID=R63NPHTH4QFH-1623202956-67</Url>
      <Description>R63NPHTH4QFH-1623202956-67</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6AF797D172BD49BB0193890430F26F" ma:contentTypeVersion="0" ma:contentTypeDescription="Create a new document." ma:contentTypeScope="" ma:versionID="6ddaa6f6c2f2d21a6f294a0c6b8851a1">
  <xsd:schema xmlns:xsd="http://www.w3.org/2001/XMLSchema" xmlns:xs="http://www.w3.org/2001/XMLSchema" xmlns:p="http://schemas.microsoft.com/office/2006/metadata/properties" xmlns:ns2="559e8a90-c5f0-4960-93bb-48a9a6be2d22" targetNamespace="http://schemas.microsoft.com/office/2006/metadata/properties" ma:root="true" ma:fieldsID="0e11bda46350256e5c89528a8ce795b5" ns2:_="">
    <xsd:import namespace="559e8a90-c5f0-4960-93bb-48a9a6be2d22"/>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9e8a90-c5f0-4960-93bb-48a9a6be2d2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D36C7E6-FC03-49C5-B8D0-9876E84E2131}">
  <ds:schemaRefs>
    <ds:schemaRef ds:uri="http://schemas.microsoft.com/sharepoint/v3/contenttype/forms"/>
  </ds:schemaRefs>
</ds:datastoreItem>
</file>

<file path=customXml/itemProps2.xml><?xml version="1.0" encoding="utf-8"?>
<ds:datastoreItem xmlns:ds="http://schemas.openxmlformats.org/officeDocument/2006/customXml" ds:itemID="{BDD3602B-FEE2-4B3C-A537-15CCEEA074B0}">
  <ds:schemaRefs>
    <ds:schemaRef ds:uri="http://purl.org/dc/terms/"/>
    <ds:schemaRef ds:uri="http://schemas.openxmlformats.org/package/2006/metadata/core-properties"/>
    <ds:schemaRef ds:uri="http://schemas.microsoft.com/office/2006/metadata/properties"/>
    <ds:schemaRef ds:uri="http://schemas.microsoft.com/office/2006/documentManagement/types"/>
    <ds:schemaRef ds:uri="http://purl.org/dc/dcmitype/"/>
    <ds:schemaRef ds:uri="http://www.w3.org/XML/1998/namespace"/>
    <ds:schemaRef ds:uri="http://schemas.microsoft.com/office/infopath/2007/PartnerControls"/>
    <ds:schemaRef ds:uri="f9324491-9605-42e0-ab3b-065344286175"/>
    <ds:schemaRef ds:uri="http://purl.org/dc/elements/1.1/"/>
  </ds:schemaRefs>
</ds:datastoreItem>
</file>

<file path=customXml/itemProps3.xml><?xml version="1.0" encoding="utf-8"?>
<ds:datastoreItem xmlns:ds="http://schemas.openxmlformats.org/officeDocument/2006/customXml" ds:itemID="{125EF306-30FC-49CD-A385-F3B5BD46A0F6}"/>
</file>

<file path=customXml/itemProps4.xml><?xml version="1.0" encoding="utf-8"?>
<ds:datastoreItem xmlns:ds="http://schemas.openxmlformats.org/officeDocument/2006/customXml" ds:itemID="{FFC666CA-A73E-49DC-B3DC-827F342BAB99}"/>
</file>

<file path=docProps/app.xml><?xml version="1.0" encoding="utf-8"?>
<Properties xmlns="http://schemas.openxmlformats.org/officeDocument/2006/extended-properties" xmlns:vt="http://schemas.openxmlformats.org/officeDocument/2006/docPropsVTypes">
  <Template/>
  <TotalTime>163</TotalTime>
  <Words>927</Words>
  <Application>Microsoft Office PowerPoint</Application>
  <PresentationFormat>Widescreen</PresentationFormat>
  <Paragraphs>111</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Learning Disability (Awareness) Week 2021</vt:lpstr>
      <vt:lpstr>Contents </vt:lpstr>
      <vt:lpstr>Spotlight event happening this week: The Other One Show:</vt:lpstr>
      <vt:lpstr>What is Learning Disability Week?</vt:lpstr>
      <vt:lpstr>What is a learning disability?</vt:lpstr>
      <vt:lpstr>PowerPoint Presentation</vt:lpstr>
      <vt:lpstr>Social care support</vt:lpstr>
      <vt:lpstr>Communication </vt:lpstr>
      <vt:lpstr>Awareness but also acceptance and action: Top tips for communication:</vt:lpstr>
      <vt:lpstr>Communication Tips Part 2:</vt:lpstr>
      <vt:lpstr>Language guides and the nothing about us without us movement:</vt:lpstr>
      <vt:lpstr>Mencap – Getting Creative! #LDWeek2021 </vt:lpstr>
      <vt:lpstr>Helplines and support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Disabilities Awareness Week 2021</dc:title>
  <dc:creator>Mairead Watson</dc:creator>
  <cp:lastModifiedBy>Mairead Watson</cp:lastModifiedBy>
  <cp:revision>129</cp:revision>
  <dcterms:created xsi:type="dcterms:W3CDTF">2021-06-08T14:36:13Z</dcterms:created>
  <dcterms:modified xsi:type="dcterms:W3CDTF">2021-06-10T11:03:24Z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0x010100066AF797D172BD49BB0193890430F26F</vt:lpwstr>
  </property>
  <property fmtid="{D5CDD505-2E9C-101B-9397-08002B2CF9AE}" pid="3" name="_dlc_DocIdItemGuid">
    <vt:lpwstr>a0193fde-5bb8-4411-8d1a-ac201e3e6e3f</vt:lpwstr>
  </property>
</Properties>
</file>